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56" r:id="rId2"/>
    <p:sldId id="261" r:id="rId3"/>
    <p:sldId id="263" r:id="rId4"/>
    <p:sldId id="278" r:id="rId5"/>
    <p:sldId id="257" r:id="rId6"/>
    <p:sldId id="264" r:id="rId7"/>
    <p:sldId id="266" r:id="rId8"/>
    <p:sldId id="267" r:id="rId9"/>
    <p:sldId id="285" r:id="rId10"/>
    <p:sldId id="286" r:id="rId11"/>
    <p:sldId id="287" r:id="rId12"/>
    <p:sldId id="288" r:id="rId13"/>
    <p:sldId id="290" r:id="rId14"/>
    <p:sldId id="289" r:id="rId15"/>
    <p:sldId id="291" r:id="rId16"/>
    <p:sldId id="284" r:id="rId17"/>
    <p:sldId id="294" r:id="rId18"/>
    <p:sldId id="282" r:id="rId19"/>
    <p:sldId id="292" r:id="rId20"/>
    <p:sldId id="293" r:id="rId21"/>
    <p:sldId id="295" r:id="rId22"/>
    <p:sldId id="298" r:id="rId23"/>
    <p:sldId id="296" r:id="rId24"/>
    <p:sldId id="297" r:id="rId25"/>
    <p:sldId id="299" r:id="rId26"/>
    <p:sldId id="259" r:id="rId27"/>
    <p:sldId id="26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4A21"/>
    <a:srgbClr val="FF9E9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6"/>
    <p:restoredTop sz="77483"/>
  </p:normalViewPr>
  <p:slideViewPr>
    <p:cSldViewPr snapToGrid="0" snapToObjects="1" showGuides="1">
      <p:cViewPr varScale="1">
        <p:scale>
          <a:sx n="97" d="100"/>
          <a:sy n="97" d="100"/>
        </p:scale>
        <p:origin x="1192" y="200"/>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AE7387-FC04-1542-B845-9C23AC4889E5}" type="datetimeFigureOut">
              <a:rPr lang="en-US" smtClean="0"/>
              <a:t>5/18/23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F8A5C-4CBD-9D44-8B07-1B95EB05D0D7}" type="slidenum">
              <a:rPr lang="en-US" smtClean="0"/>
              <a:t>‹#›</a:t>
            </a:fld>
            <a:endParaRPr lang="en-US"/>
          </a:p>
        </p:txBody>
      </p:sp>
    </p:spTree>
    <p:extLst>
      <p:ext uri="{BB962C8B-B14F-4D97-AF65-F5344CB8AC3E}">
        <p14:creationId xmlns:p14="http://schemas.microsoft.com/office/powerpoint/2010/main" val="347076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am sure that all of you are very familiarized with this image, in the overall activity of Risk analysis, we describe 4 main components that include: …</a:t>
            </a:r>
          </a:p>
          <a:p>
            <a:pPr marL="171450" indent="-171450">
              <a:buFont typeface="Arial" panose="020B0604020202020204" pitchFamily="34" charset="0"/>
              <a:buChar char="•"/>
            </a:pPr>
            <a:r>
              <a:rPr lang="en-US" dirty="0"/>
              <a:t>Rapid risk assessment is no different, but its aimed to answer questions in emergency situations when limited time, information and resources are available</a:t>
            </a:r>
          </a:p>
        </p:txBody>
      </p:sp>
      <p:sp>
        <p:nvSpPr>
          <p:cNvPr id="4" name="Slide Number Placeholder 3"/>
          <p:cNvSpPr>
            <a:spLocks noGrp="1"/>
          </p:cNvSpPr>
          <p:nvPr>
            <p:ph type="sldNum" sz="quarter" idx="5"/>
          </p:nvPr>
        </p:nvSpPr>
        <p:spPr/>
        <p:txBody>
          <a:bodyPr/>
          <a:lstStyle/>
          <a:p>
            <a:fld id="{E54F8A5C-4CBD-9D44-8B07-1B95EB05D0D7}" type="slidenum">
              <a:rPr lang="en-US" smtClean="0"/>
              <a:t>3</a:t>
            </a:fld>
            <a:endParaRPr lang="en-US"/>
          </a:p>
        </p:txBody>
      </p:sp>
    </p:spTree>
    <p:extLst>
      <p:ext uri="{BB962C8B-B14F-4D97-AF65-F5344CB8AC3E}">
        <p14:creationId xmlns:p14="http://schemas.microsoft.com/office/powerpoint/2010/main" val="2766258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there are gaps in the required information and data, expert opinion is </a:t>
            </a:r>
            <a:r>
              <a:rPr lang="en-US" dirty="0" err="1"/>
              <a:t>esscential</a:t>
            </a:r>
            <a:r>
              <a:rPr lang="en-US" dirty="0"/>
              <a:t> for providing the necessary inputs and validation.</a:t>
            </a:r>
          </a:p>
          <a:p>
            <a:endParaRPr lang="en-US" dirty="0"/>
          </a:p>
          <a:p>
            <a:r>
              <a:rPr lang="en-US" dirty="0"/>
              <a:t>Options can include: ….</a:t>
            </a:r>
          </a:p>
          <a:p>
            <a:endParaRPr lang="en-US" dirty="0"/>
          </a:p>
          <a:p>
            <a:r>
              <a:rPr lang="en-US" dirty="0"/>
              <a:t>Depending on the time available, expert knowledge elicitation (EKE) can be carried out using the systematic methodologies. EKE aims to reduce the subjectivity trough consensus or mathematical aggregation of expert estimates</a:t>
            </a:r>
          </a:p>
          <a:p>
            <a:endParaRPr lang="en-US" dirty="0"/>
          </a:p>
          <a:p>
            <a:r>
              <a:rPr lang="en-US" dirty="0"/>
              <a:t>Expert knowledge elicitation methods include:</a:t>
            </a:r>
          </a:p>
          <a:p>
            <a:pPr marL="285750" indent="-285750">
              <a:buFontTx/>
              <a:buChar char="-"/>
            </a:pPr>
            <a:r>
              <a:rPr lang="en-US" dirty="0"/>
              <a:t>Sheffield protocol, experts interact with each other during face-to-face meetings or elicitation workshops during which they discuss and exchange opinions about the questions concerned under supervision of the elicitor</a:t>
            </a:r>
          </a:p>
          <a:p>
            <a:pPr marL="285750" indent="-285750">
              <a:buFontTx/>
              <a:buChar char="-"/>
            </a:pPr>
            <a:r>
              <a:rPr lang="en-US" dirty="0"/>
              <a:t>Cooke’s method, a questionnaire is applied to a group of experts and it is NOT allowed interaction or discussion between the experts. Weighted aggregation of experts estimations is carried out </a:t>
            </a:r>
          </a:p>
          <a:p>
            <a:pPr marL="285750" indent="-285750">
              <a:buFontTx/>
              <a:buChar char="-"/>
            </a:pPr>
            <a:r>
              <a:rPr lang="en-US" dirty="0"/>
              <a:t>Delphi method, these method shares similarities with the previous ones. Repeated rounds of discussion are managed by the elicitor over a period of time and judgments for each round are returned to the experts in the subsequent round anonymously. Final estimations are obtained via simple, equal weighted, mathematical aggregation</a:t>
            </a:r>
          </a:p>
          <a:p>
            <a:endParaRPr lang="en-US" dirty="0"/>
          </a:p>
        </p:txBody>
      </p:sp>
      <p:sp>
        <p:nvSpPr>
          <p:cNvPr id="4" name="Slide Number Placeholder 3"/>
          <p:cNvSpPr>
            <a:spLocks noGrp="1"/>
          </p:cNvSpPr>
          <p:nvPr>
            <p:ph type="sldNum" sz="quarter" idx="5"/>
          </p:nvPr>
        </p:nvSpPr>
        <p:spPr/>
        <p:txBody>
          <a:bodyPr/>
          <a:lstStyle/>
          <a:p>
            <a:fld id="{E54F8A5C-4CBD-9D44-8B07-1B95EB05D0D7}" type="slidenum">
              <a:rPr lang="en-US" smtClean="0"/>
              <a:t>12</a:t>
            </a:fld>
            <a:endParaRPr lang="en-US"/>
          </a:p>
        </p:txBody>
      </p:sp>
    </p:spTree>
    <p:extLst>
      <p:ext uri="{BB962C8B-B14F-4D97-AF65-F5344CB8AC3E}">
        <p14:creationId xmlns:p14="http://schemas.microsoft.com/office/powerpoint/2010/main" val="1819709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the methodology used and the specific purpose, the outputs can vary considerably</a:t>
            </a:r>
          </a:p>
          <a:p>
            <a:endParaRPr lang="en-US" dirty="0"/>
          </a:p>
          <a:p>
            <a:pPr marL="171450" indent="-171450">
              <a:buFontTx/>
              <a:buChar char="-"/>
            </a:pPr>
            <a:r>
              <a:rPr lang="en-US" dirty="0"/>
              <a:t>Probability estimates</a:t>
            </a:r>
          </a:p>
          <a:p>
            <a:pPr marL="171450" indent="-171450">
              <a:buFontTx/>
              <a:buChar char="-"/>
            </a:pPr>
            <a:r>
              <a:rPr lang="en-US" dirty="0"/>
              <a:t>Consequences</a:t>
            </a:r>
          </a:p>
          <a:p>
            <a:pPr marL="171450" indent="-171450">
              <a:buFontTx/>
              <a:buChar char="-"/>
            </a:pPr>
            <a:endParaRPr lang="en-US" dirty="0"/>
          </a:p>
          <a:p>
            <a:r>
              <a:rPr lang="en-US" dirty="0"/>
              <a:t>Qualitative approaches are usually easier for decision makers to understand, one must be very clear with the criteria used. The criteria for the risk categories used must be clearly predefined.</a:t>
            </a:r>
          </a:p>
          <a:p>
            <a:endParaRPr lang="en-US" dirty="0"/>
          </a:p>
          <a:p>
            <a:r>
              <a:rPr lang="en-US" dirty="0"/>
              <a:t>fin</a:t>
            </a:r>
          </a:p>
        </p:txBody>
      </p:sp>
      <p:sp>
        <p:nvSpPr>
          <p:cNvPr id="4" name="Slide Number Placeholder 3"/>
          <p:cNvSpPr>
            <a:spLocks noGrp="1"/>
          </p:cNvSpPr>
          <p:nvPr>
            <p:ph type="sldNum" sz="quarter" idx="5"/>
          </p:nvPr>
        </p:nvSpPr>
        <p:spPr/>
        <p:txBody>
          <a:bodyPr/>
          <a:lstStyle/>
          <a:p>
            <a:fld id="{E54F8A5C-4CBD-9D44-8B07-1B95EB05D0D7}" type="slidenum">
              <a:rPr lang="en-US" smtClean="0"/>
              <a:t>13</a:t>
            </a:fld>
            <a:endParaRPr lang="en-US"/>
          </a:p>
        </p:txBody>
      </p:sp>
    </p:spTree>
    <p:extLst>
      <p:ext uri="{BB962C8B-B14F-4D97-AF65-F5344CB8AC3E}">
        <p14:creationId xmlns:p14="http://schemas.microsoft.com/office/powerpoint/2010/main" val="3990591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8A5C-4CBD-9D44-8B07-1B95EB05D0D7}" type="slidenum">
              <a:rPr lang="en-US" smtClean="0"/>
              <a:t>14</a:t>
            </a:fld>
            <a:endParaRPr lang="en-US"/>
          </a:p>
        </p:txBody>
      </p:sp>
    </p:spTree>
    <p:extLst>
      <p:ext uri="{BB962C8B-B14F-4D97-AF65-F5344CB8AC3E}">
        <p14:creationId xmlns:p14="http://schemas.microsoft.com/office/powerpoint/2010/main" val="173525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8A5C-4CBD-9D44-8B07-1B95EB05D0D7}" type="slidenum">
              <a:rPr lang="en-US" smtClean="0"/>
              <a:t>15</a:t>
            </a:fld>
            <a:endParaRPr lang="en-US"/>
          </a:p>
        </p:txBody>
      </p:sp>
    </p:spTree>
    <p:extLst>
      <p:ext uri="{BB962C8B-B14F-4D97-AF65-F5344CB8AC3E}">
        <p14:creationId xmlns:p14="http://schemas.microsoft.com/office/powerpoint/2010/main" val="138842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2019 De Vos and coauthors compared multiple tools to perform RRA, some of the tools included in this review w</a:t>
            </a:r>
          </a:p>
          <a:p>
            <a:r>
              <a:rPr lang="en-US" noProof="0" dirty="0"/>
              <a:t> </a:t>
            </a:r>
          </a:p>
          <a:p>
            <a:r>
              <a:rPr lang="es-ES_tradnl" dirty="0"/>
              <a:t>EN el 2019 salió este </a:t>
            </a:r>
            <a:r>
              <a:rPr lang="es-ES_tradnl" dirty="0" err="1"/>
              <a:t>paper</a:t>
            </a:r>
            <a:r>
              <a:rPr lang="es-ES_tradnl" dirty="0"/>
              <a:t>, que hace un muy buen trabajo comparando varias herramientas genéricas para el análisis de riesgo y resumiendo las opciones disponibles que existen actualmente en introducción de enfermedades.</a:t>
            </a:r>
          </a:p>
          <a:p>
            <a:r>
              <a:rPr lang="es-ES_tradnl" dirty="0"/>
              <a:t>Las herramientas que se compararon fueron estas, entre las cuales hay algunas cualitativas, </a:t>
            </a:r>
            <a:r>
              <a:rPr lang="es-ES_tradnl" dirty="0" err="1"/>
              <a:t>semicuantitativas</a:t>
            </a:r>
            <a:r>
              <a:rPr lang="es-ES_tradnl" dirty="0"/>
              <a:t> y cuantitativas</a:t>
            </a:r>
          </a:p>
          <a:p>
            <a:r>
              <a:rPr lang="es-ES_tradnl" dirty="0"/>
              <a:t>Estos fueron algunos de los criterios para comparar las herramientas y a mi el que mas me llamo la </a:t>
            </a:r>
            <a:r>
              <a:rPr lang="es-ES_tradnl" dirty="0" err="1"/>
              <a:t>atencion</a:t>
            </a:r>
            <a:r>
              <a:rPr lang="es-ES_tradnl" dirty="0"/>
              <a:t> fue el ultimo, que pregunta que tanto tiempo toma realizar el </a:t>
            </a:r>
            <a:r>
              <a:rPr lang="es-ES_tradnl" dirty="0" err="1"/>
              <a:t>analisis</a:t>
            </a:r>
            <a:r>
              <a:rPr lang="es-ES_tradnl" dirty="0"/>
              <a:t>. y pues vemos que para las herramientas </a:t>
            </a:r>
            <a:r>
              <a:rPr lang="es-ES_tradnl" dirty="0" err="1"/>
              <a:t>cuanitativas</a:t>
            </a:r>
            <a:r>
              <a:rPr lang="es-ES_tradnl" dirty="0"/>
              <a:t> generalmente toma mas de una semana . </a:t>
            </a:r>
            <a:r>
              <a:rPr lang="es-ES_tradnl" dirty="0" err="1"/>
              <a:t>suponinedo</a:t>
            </a:r>
            <a:r>
              <a:rPr lang="es-ES_tradnl" dirty="0"/>
              <a:t> que nos toma 2 semanas, no deja de ser un periodo de tiempo </a:t>
            </a:r>
            <a:r>
              <a:rPr lang="es-ES_tradnl" dirty="0" err="1"/>
              <a:t>rapido</a:t>
            </a:r>
            <a:r>
              <a:rPr lang="es-ES_tradnl" dirty="0"/>
              <a:t> para un </a:t>
            </a:r>
            <a:r>
              <a:rPr lang="es-ES_tradnl" dirty="0" err="1"/>
              <a:t>analisis</a:t>
            </a:r>
            <a:r>
              <a:rPr lang="es-ES_tradnl" dirty="0"/>
              <a:t>, pero pues esto puede variar mucho dependiendo de los recursos y personal que tengamos.</a:t>
            </a:r>
          </a:p>
          <a:p>
            <a:r>
              <a:rPr lang="es-ES_tradnl" dirty="0"/>
              <a:t>Justamente la </a:t>
            </a:r>
            <a:r>
              <a:rPr lang="es-ES_tradnl" dirty="0" err="1"/>
              <a:t>guia</a:t>
            </a:r>
            <a:r>
              <a:rPr lang="es-ES_tradnl" dirty="0"/>
              <a:t> de FAO para </a:t>
            </a:r>
            <a:r>
              <a:rPr lang="es-ES_tradnl" dirty="0" err="1"/>
              <a:t>anlisis</a:t>
            </a:r>
            <a:r>
              <a:rPr lang="es-ES_tradnl" dirty="0"/>
              <a:t> de riego </a:t>
            </a:r>
            <a:r>
              <a:rPr lang="es-ES_tradnl" dirty="0" err="1"/>
              <a:t>rapido</a:t>
            </a:r>
            <a:r>
              <a:rPr lang="es-ES_tradnl" dirty="0"/>
              <a:t> recalca </a:t>
            </a:r>
            <a:r>
              <a:rPr lang="es-ES_tradnl" dirty="0" err="1"/>
              <a:t>lque</a:t>
            </a:r>
            <a:r>
              <a:rPr lang="es-ES_tradnl" dirty="0"/>
              <a:t> los </a:t>
            </a:r>
            <a:r>
              <a:rPr lang="es-ES_tradnl" dirty="0" err="1"/>
              <a:t>analisis</a:t>
            </a:r>
            <a:r>
              <a:rPr lang="es-ES_tradnl" dirty="0"/>
              <a:t> de riesgo </a:t>
            </a:r>
            <a:r>
              <a:rPr lang="es-ES_tradnl" dirty="0" err="1"/>
              <a:t>rapidos</a:t>
            </a:r>
            <a:r>
              <a:rPr lang="es-ES_tradnl" dirty="0"/>
              <a:t> son </a:t>
            </a:r>
            <a:r>
              <a:rPr lang="es-ES_tradnl" dirty="0" err="1"/>
              <a:t>criticos</a:t>
            </a:r>
            <a:r>
              <a:rPr lang="es-ES_tradnl" dirty="0"/>
              <a:t> para situaciones de emergencia, y no reemplaza hacer un </a:t>
            </a:r>
            <a:r>
              <a:rPr lang="es-ES_tradnl" dirty="0" err="1"/>
              <a:t>analisis</a:t>
            </a:r>
            <a:r>
              <a:rPr lang="es-ES_tradnl" dirty="0"/>
              <a:t> de riesgo detallado con </a:t>
            </a:r>
            <a:r>
              <a:rPr lang="es-ES_tradnl" dirty="0" err="1"/>
              <a:t>mastiempo</a:t>
            </a:r>
            <a:r>
              <a:rPr lang="es-ES_tradnl" dirty="0"/>
              <a:t> y mas </a:t>
            </a:r>
            <a:r>
              <a:rPr lang="es-ES_tradnl" dirty="0" err="1"/>
              <a:t>informacion</a:t>
            </a:r>
            <a:r>
              <a:rPr lang="es-ES_tradnl" dirty="0"/>
              <a:t>, pero puede marcar una diferencia para situaciones de emergencia</a:t>
            </a:r>
          </a:p>
          <a:p>
            <a:endParaRPr lang="es-ES_tradnl" dirty="0"/>
          </a:p>
          <a:p>
            <a:endParaRPr lang="es-ES_tradnl" dirty="0"/>
          </a:p>
        </p:txBody>
      </p:sp>
      <p:sp>
        <p:nvSpPr>
          <p:cNvPr id="4" name="Slide Number Placeholder 3"/>
          <p:cNvSpPr>
            <a:spLocks noGrp="1"/>
          </p:cNvSpPr>
          <p:nvPr>
            <p:ph type="sldNum" sz="quarter" idx="5"/>
          </p:nvPr>
        </p:nvSpPr>
        <p:spPr/>
        <p:txBody>
          <a:bodyPr/>
          <a:lstStyle/>
          <a:p>
            <a:fld id="{025E7D47-13C3-D043-940C-96D704975077}" type="slidenum">
              <a:rPr lang="es-ES_tradnl" smtClean="0"/>
              <a:t>16</a:t>
            </a:fld>
            <a:endParaRPr lang="es-ES_tradnl"/>
          </a:p>
        </p:txBody>
      </p:sp>
    </p:spTree>
    <p:extLst>
      <p:ext uri="{BB962C8B-B14F-4D97-AF65-F5344CB8AC3E}">
        <p14:creationId xmlns:p14="http://schemas.microsoft.com/office/powerpoint/2010/main" val="2967432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2019 De Vos and coauthors compared multiple tools to perform RRA, some of the tools included in this review w</a:t>
            </a:r>
          </a:p>
          <a:p>
            <a:r>
              <a:rPr lang="en-US" noProof="0" dirty="0"/>
              <a:t> </a:t>
            </a:r>
          </a:p>
          <a:p>
            <a:r>
              <a:rPr lang="es-ES_tradnl" dirty="0"/>
              <a:t>EN el 2019 salió este </a:t>
            </a:r>
            <a:r>
              <a:rPr lang="es-ES_tradnl" dirty="0" err="1"/>
              <a:t>paper</a:t>
            </a:r>
            <a:r>
              <a:rPr lang="es-ES_tradnl" dirty="0"/>
              <a:t>, que hace un muy buen trabajo comparando varias herramientas genéricas para el análisis de riesgo y resumiendo las opciones disponibles que existen actualmente en introducción de enfermedades.</a:t>
            </a:r>
          </a:p>
          <a:p>
            <a:r>
              <a:rPr lang="es-ES_tradnl" dirty="0"/>
              <a:t>Las herramientas que se compararon fueron estas, entre las cuales hay algunas cualitativas, </a:t>
            </a:r>
            <a:r>
              <a:rPr lang="es-ES_tradnl" dirty="0" err="1"/>
              <a:t>semicuantitativas</a:t>
            </a:r>
            <a:r>
              <a:rPr lang="es-ES_tradnl" dirty="0"/>
              <a:t> y cuantitativas</a:t>
            </a:r>
          </a:p>
          <a:p>
            <a:r>
              <a:rPr lang="es-ES_tradnl" dirty="0"/>
              <a:t>Estos fueron algunos de los criterios para comparar las herramientas y a mi el que mas me llamo la </a:t>
            </a:r>
            <a:r>
              <a:rPr lang="es-ES_tradnl" dirty="0" err="1"/>
              <a:t>atencion</a:t>
            </a:r>
            <a:r>
              <a:rPr lang="es-ES_tradnl" dirty="0"/>
              <a:t> fue el ultimo, que pregunta que tanto tiempo toma realizar el </a:t>
            </a:r>
            <a:r>
              <a:rPr lang="es-ES_tradnl" dirty="0" err="1"/>
              <a:t>analisis</a:t>
            </a:r>
            <a:r>
              <a:rPr lang="es-ES_tradnl" dirty="0"/>
              <a:t>. y pues vemos que para las herramientas </a:t>
            </a:r>
            <a:r>
              <a:rPr lang="es-ES_tradnl" dirty="0" err="1"/>
              <a:t>cuanitativas</a:t>
            </a:r>
            <a:r>
              <a:rPr lang="es-ES_tradnl" dirty="0"/>
              <a:t> generalmente toma mas de una semana . </a:t>
            </a:r>
            <a:r>
              <a:rPr lang="es-ES_tradnl" dirty="0" err="1"/>
              <a:t>suponinedo</a:t>
            </a:r>
            <a:r>
              <a:rPr lang="es-ES_tradnl" dirty="0"/>
              <a:t> que nos toma 2 semanas, no deja de ser un periodo de tiempo </a:t>
            </a:r>
            <a:r>
              <a:rPr lang="es-ES_tradnl" dirty="0" err="1"/>
              <a:t>rapido</a:t>
            </a:r>
            <a:r>
              <a:rPr lang="es-ES_tradnl" dirty="0"/>
              <a:t> para un </a:t>
            </a:r>
            <a:r>
              <a:rPr lang="es-ES_tradnl" dirty="0" err="1"/>
              <a:t>analisis</a:t>
            </a:r>
            <a:r>
              <a:rPr lang="es-ES_tradnl" dirty="0"/>
              <a:t>, pero pues esto puede variar mucho dependiendo de los recursos y personal que tengamos.</a:t>
            </a:r>
          </a:p>
          <a:p>
            <a:r>
              <a:rPr lang="es-ES_tradnl" dirty="0"/>
              <a:t>Justamente la </a:t>
            </a:r>
            <a:r>
              <a:rPr lang="es-ES_tradnl" dirty="0" err="1"/>
              <a:t>guia</a:t>
            </a:r>
            <a:r>
              <a:rPr lang="es-ES_tradnl" dirty="0"/>
              <a:t> de FAO para </a:t>
            </a:r>
            <a:r>
              <a:rPr lang="es-ES_tradnl" dirty="0" err="1"/>
              <a:t>anlisis</a:t>
            </a:r>
            <a:r>
              <a:rPr lang="es-ES_tradnl" dirty="0"/>
              <a:t> de riego </a:t>
            </a:r>
            <a:r>
              <a:rPr lang="es-ES_tradnl" dirty="0" err="1"/>
              <a:t>rapido</a:t>
            </a:r>
            <a:r>
              <a:rPr lang="es-ES_tradnl" dirty="0"/>
              <a:t> recalca </a:t>
            </a:r>
            <a:r>
              <a:rPr lang="es-ES_tradnl" dirty="0" err="1"/>
              <a:t>lque</a:t>
            </a:r>
            <a:r>
              <a:rPr lang="es-ES_tradnl" dirty="0"/>
              <a:t> los </a:t>
            </a:r>
            <a:r>
              <a:rPr lang="es-ES_tradnl" dirty="0" err="1"/>
              <a:t>analisis</a:t>
            </a:r>
            <a:r>
              <a:rPr lang="es-ES_tradnl" dirty="0"/>
              <a:t> de riesgo </a:t>
            </a:r>
            <a:r>
              <a:rPr lang="es-ES_tradnl" dirty="0" err="1"/>
              <a:t>rapidos</a:t>
            </a:r>
            <a:r>
              <a:rPr lang="es-ES_tradnl" dirty="0"/>
              <a:t> son </a:t>
            </a:r>
            <a:r>
              <a:rPr lang="es-ES_tradnl" dirty="0" err="1"/>
              <a:t>criticos</a:t>
            </a:r>
            <a:r>
              <a:rPr lang="es-ES_tradnl" dirty="0"/>
              <a:t> para situaciones de emergencia, y no reemplaza hacer un </a:t>
            </a:r>
            <a:r>
              <a:rPr lang="es-ES_tradnl" dirty="0" err="1"/>
              <a:t>analisis</a:t>
            </a:r>
            <a:r>
              <a:rPr lang="es-ES_tradnl" dirty="0"/>
              <a:t> de riesgo detallado con </a:t>
            </a:r>
            <a:r>
              <a:rPr lang="es-ES_tradnl" dirty="0" err="1"/>
              <a:t>mastiempo</a:t>
            </a:r>
            <a:r>
              <a:rPr lang="es-ES_tradnl" dirty="0"/>
              <a:t> y mas </a:t>
            </a:r>
            <a:r>
              <a:rPr lang="es-ES_tradnl" dirty="0" err="1"/>
              <a:t>informacion</a:t>
            </a:r>
            <a:r>
              <a:rPr lang="es-ES_tradnl" dirty="0"/>
              <a:t>, pero puede marcar una diferencia para situaciones de emergencia</a:t>
            </a:r>
          </a:p>
          <a:p>
            <a:endParaRPr lang="es-ES_tradnl" dirty="0"/>
          </a:p>
          <a:p>
            <a:endParaRPr lang="es-ES_tradnl" dirty="0"/>
          </a:p>
        </p:txBody>
      </p:sp>
      <p:sp>
        <p:nvSpPr>
          <p:cNvPr id="4" name="Slide Number Placeholder 3"/>
          <p:cNvSpPr>
            <a:spLocks noGrp="1"/>
          </p:cNvSpPr>
          <p:nvPr>
            <p:ph type="sldNum" sz="quarter" idx="5"/>
          </p:nvPr>
        </p:nvSpPr>
        <p:spPr/>
        <p:txBody>
          <a:bodyPr/>
          <a:lstStyle/>
          <a:p>
            <a:fld id="{025E7D47-13C3-D043-940C-96D704975077}" type="slidenum">
              <a:rPr lang="es-ES_tradnl" smtClean="0"/>
              <a:t>17</a:t>
            </a:fld>
            <a:endParaRPr lang="es-ES_tradnl"/>
          </a:p>
        </p:txBody>
      </p:sp>
    </p:spTree>
    <p:extLst>
      <p:ext uri="{BB962C8B-B14F-4D97-AF65-F5344CB8AC3E}">
        <p14:creationId xmlns:p14="http://schemas.microsoft.com/office/powerpoint/2010/main" val="757894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of course use @risk to do this, which we have been doing over the last couple of weeks, but for those of you that will not be lucky enough to have access to the software after this class, we wanted to provide other options, which usually are a little bit less straight forward and involves some coding.</a:t>
            </a:r>
          </a:p>
          <a:p>
            <a:endParaRPr lang="en-US" dirty="0"/>
          </a:p>
        </p:txBody>
      </p:sp>
      <p:sp>
        <p:nvSpPr>
          <p:cNvPr id="4" name="Slide Number Placeholder 3"/>
          <p:cNvSpPr>
            <a:spLocks noGrp="1"/>
          </p:cNvSpPr>
          <p:nvPr>
            <p:ph type="sldNum" sz="quarter" idx="5"/>
          </p:nvPr>
        </p:nvSpPr>
        <p:spPr/>
        <p:txBody>
          <a:bodyPr/>
          <a:lstStyle/>
          <a:p>
            <a:fld id="{E54F8A5C-4CBD-9D44-8B07-1B95EB05D0D7}" type="slidenum">
              <a:rPr lang="en-US" smtClean="0"/>
              <a:t>18</a:t>
            </a:fld>
            <a:endParaRPr lang="en-US"/>
          </a:p>
        </p:txBody>
      </p:sp>
    </p:spTree>
    <p:extLst>
      <p:ext uri="{BB962C8B-B14F-4D97-AF65-F5344CB8AC3E}">
        <p14:creationId xmlns:p14="http://schemas.microsoft.com/office/powerpoint/2010/main" val="2302645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8A5C-4CBD-9D44-8B07-1B95EB05D0D7}" type="slidenum">
              <a:rPr lang="en-US" smtClean="0"/>
              <a:t>19</a:t>
            </a:fld>
            <a:endParaRPr lang="en-US"/>
          </a:p>
        </p:txBody>
      </p:sp>
    </p:spTree>
    <p:extLst>
      <p:ext uri="{BB962C8B-B14F-4D97-AF65-F5344CB8AC3E}">
        <p14:creationId xmlns:p14="http://schemas.microsoft.com/office/powerpoint/2010/main" val="1528090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8A5C-4CBD-9D44-8B07-1B95EB05D0D7}" type="slidenum">
              <a:rPr lang="en-US" smtClean="0"/>
              <a:t>20</a:t>
            </a:fld>
            <a:endParaRPr lang="en-US"/>
          </a:p>
        </p:txBody>
      </p:sp>
    </p:spTree>
    <p:extLst>
      <p:ext uri="{BB962C8B-B14F-4D97-AF65-F5344CB8AC3E}">
        <p14:creationId xmlns:p14="http://schemas.microsoft.com/office/powerpoint/2010/main" val="1300290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8A5C-4CBD-9D44-8B07-1B95EB05D0D7}" type="slidenum">
              <a:rPr lang="en-US" smtClean="0"/>
              <a:t>21</a:t>
            </a:fld>
            <a:endParaRPr lang="en-US"/>
          </a:p>
        </p:txBody>
      </p:sp>
    </p:spTree>
    <p:extLst>
      <p:ext uri="{BB962C8B-B14F-4D97-AF65-F5344CB8AC3E}">
        <p14:creationId xmlns:p14="http://schemas.microsoft.com/office/powerpoint/2010/main" val="4073981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ES_tradnl" dirty="0"/>
              <a:t>El análisis de riesgo generalmente se divide en cualitativo y cuantitativo, y el análisis cuantitativo puede ser determinístico o </a:t>
            </a:r>
            <a:r>
              <a:rPr lang="es-ES_tradnl" dirty="0" err="1"/>
              <a:t>estoastico</a:t>
            </a:r>
            <a:endParaRPr lang="es-ES_tradnl" dirty="0"/>
          </a:p>
          <a:p>
            <a:pPr marL="171450" indent="-171450">
              <a:buFont typeface="Arial" panose="020B0604020202020204" pitchFamily="34" charset="0"/>
              <a:buChar char="•"/>
            </a:pPr>
            <a:r>
              <a:rPr lang="es-ES_tradnl" dirty="0"/>
              <a:t>Generalmente, mientras mas bajamos en esta grafica pues nuestro análisis se vuelve mas complejo, requiere mas información, personal entrenado y generalmente software, puede ser mas costoso, pero es mas flexible y puede ser mas solido al momento de apoyar la toma de decisiones.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_tradnl" dirty="0"/>
              <a:t>Existen varias </a:t>
            </a:r>
            <a:r>
              <a:rPr lang="es-ES_tradnl" dirty="0" err="1"/>
              <a:t>guias</a:t>
            </a:r>
            <a:r>
              <a:rPr lang="es-ES_tradnl" dirty="0"/>
              <a:t> para apoyarnos en el análisis de riesgo cuantitativo o cualitativo. Son muy detalladas y marcan la pauta de como debe de ser un análisis solido, pero pues el análisis finalmente se tiene que hacer en otros softwares computacionales</a:t>
            </a:r>
          </a:p>
          <a:p>
            <a:pPr marL="171450" indent="-171450">
              <a:buFont typeface="Arial" panose="020B0604020202020204" pitchFamily="34" charset="0"/>
              <a:buChar char="•"/>
            </a:pPr>
            <a:endParaRPr lang="es-ES_tradnl" dirty="0"/>
          </a:p>
        </p:txBody>
      </p:sp>
      <p:sp>
        <p:nvSpPr>
          <p:cNvPr id="4" name="Slide Number Placeholder 3"/>
          <p:cNvSpPr>
            <a:spLocks noGrp="1"/>
          </p:cNvSpPr>
          <p:nvPr>
            <p:ph type="sldNum" sz="quarter" idx="5"/>
          </p:nvPr>
        </p:nvSpPr>
        <p:spPr/>
        <p:txBody>
          <a:bodyPr/>
          <a:lstStyle/>
          <a:p>
            <a:fld id="{025E7D47-13C3-D043-940C-96D704975077}" type="slidenum">
              <a:rPr lang="es-ES_tradnl" smtClean="0"/>
              <a:t>4</a:t>
            </a:fld>
            <a:endParaRPr lang="es-ES_tradnl"/>
          </a:p>
        </p:txBody>
      </p:sp>
    </p:spTree>
    <p:extLst>
      <p:ext uri="{BB962C8B-B14F-4D97-AF65-F5344CB8AC3E}">
        <p14:creationId xmlns:p14="http://schemas.microsoft.com/office/powerpoint/2010/main" val="3631913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8A5C-4CBD-9D44-8B07-1B95EB05D0D7}" type="slidenum">
              <a:rPr lang="en-US" smtClean="0"/>
              <a:t>22</a:t>
            </a:fld>
            <a:endParaRPr lang="en-US"/>
          </a:p>
        </p:txBody>
      </p:sp>
    </p:spTree>
    <p:extLst>
      <p:ext uri="{BB962C8B-B14F-4D97-AF65-F5344CB8AC3E}">
        <p14:creationId xmlns:p14="http://schemas.microsoft.com/office/powerpoint/2010/main" val="1844523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Clasification</a:t>
            </a:r>
            <a:r>
              <a:rPr lang="en-US" dirty="0"/>
              <a:t> and regression trees, and RF,. Which are relatively simple non-parametric models to build. RF provide us to the variance explained by our model, as well as the relative importance of the variables in the model outcomes.</a:t>
            </a:r>
          </a:p>
          <a:p>
            <a:r>
              <a:rPr lang="en-US" dirty="0"/>
              <a:t>With CART we can have a visual representation of how the interactions between the parameters result into different outcomes</a:t>
            </a:r>
          </a:p>
        </p:txBody>
      </p:sp>
      <p:sp>
        <p:nvSpPr>
          <p:cNvPr id="4" name="Slide Number Placeholder 3"/>
          <p:cNvSpPr>
            <a:spLocks noGrp="1"/>
          </p:cNvSpPr>
          <p:nvPr>
            <p:ph type="sldNum" sz="quarter" idx="5"/>
          </p:nvPr>
        </p:nvSpPr>
        <p:spPr/>
        <p:txBody>
          <a:bodyPr/>
          <a:lstStyle/>
          <a:p>
            <a:fld id="{E54F8A5C-4CBD-9D44-8B07-1B95EB05D0D7}" type="slidenum">
              <a:rPr lang="en-US" smtClean="0"/>
              <a:t>23</a:t>
            </a:fld>
            <a:endParaRPr lang="en-US"/>
          </a:p>
        </p:txBody>
      </p:sp>
    </p:spTree>
    <p:extLst>
      <p:ext uri="{BB962C8B-B14F-4D97-AF65-F5344CB8AC3E}">
        <p14:creationId xmlns:p14="http://schemas.microsoft.com/office/powerpoint/2010/main" val="2641016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Clasification</a:t>
            </a:r>
            <a:r>
              <a:rPr lang="en-US" dirty="0"/>
              <a:t> and regression trees, and RF,. Which are relatively simple non-parametric models to build. RF provide us to the variance explained by our model, as well as the relative importance of the variables in the model outcomes.</a:t>
            </a:r>
          </a:p>
          <a:p>
            <a:r>
              <a:rPr lang="en-US" dirty="0"/>
              <a:t>With CART we can have a visual representation of how the interactions between the parameters result into different outcomes</a:t>
            </a:r>
          </a:p>
        </p:txBody>
      </p:sp>
      <p:sp>
        <p:nvSpPr>
          <p:cNvPr id="4" name="Slide Number Placeholder 3"/>
          <p:cNvSpPr>
            <a:spLocks noGrp="1"/>
          </p:cNvSpPr>
          <p:nvPr>
            <p:ph type="sldNum" sz="quarter" idx="5"/>
          </p:nvPr>
        </p:nvSpPr>
        <p:spPr/>
        <p:txBody>
          <a:bodyPr/>
          <a:lstStyle/>
          <a:p>
            <a:fld id="{E54F8A5C-4CBD-9D44-8B07-1B95EB05D0D7}" type="slidenum">
              <a:rPr lang="en-US" smtClean="0"/>
              <a:t>24</a:t>
            </a:fld>
            <a:endParaRPr lang="en-US"/>
          </a:p>
        </p:txBody>
      </p:sp>
    </p:spTree>
    <p:extLst>
      <p:ext uri="{BB962C8B-B14F-4D97-AF65-F5344CB8AC3E}">
        <p14:creationId xmlns:p14="http://schemas.microsoft.com/office/powerpoint/2010/main" val="3152920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Clasification</a:t>
            </a:r>
            <a:r>
              <a:rPr lang="en-US" dirty="0"/>
              <a:t> and regression trees, and RF,. Which are relatively simple non-parametric models to build. RF provide us to the variance explained by our model, as well as the relative importance of the variables in the model outcomes.</a:t>
            </a:r>
          </a:p>
          <a:p>
            <a:r>
              <a:rPr lang="en-US" dirty="0"/>
              <a:t>With CART we can have a visual representation of how the interactions between the parameters result into different outcomes</a:t>
            </a:r>
          </a:p>
        </p:txBody>
      </p:sp>
      <p:sp>
        <p:nvSpPr>
          <p:cNvPr id="4" name="Slide Number Placeholder 3"/>
          <p:cNvSpPr>
            <a:spLocks noGrp="1"/>
          </p:cNvSpPr>
          <p:nvPr>
            <p:ph type="sldNum" sz="quarter" idx="5"/>
          </p:nvPr>
        </p:nvSpPr>
        <p:spPr/>
        <p:txBody>
          <a:bodyPr/>
          <a:lstStyle/>
          <a:p>
            <a:fld id="{E54F8A5C-4CBD-9D44-8B07-1B95EB05D0D7}" type="slidenum">
              <a:rPr lang="en-US" smtClean="0"/>
              <a:t>25</a:t>
            </a:fld>
            <a:endParaRPr lang="en-US"/>
          </a:p>
        </p:txBody>
      </p:sp>
    </p:spTree>
    <p:extLst>
      <p:ext uri="{BB962C8B-B14F-4D97-AF65-F5344CB8AC3E}">
        <p14:creationId xmlns:p14="http://schemas.microsoft.com/office/powerpoint/2010/main" val="590444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of a RRA can be described as a series of sequential steps that includes:</a:t>
            </a:r>
          </a:p>
          <a:p>
            <a:pPr marL="171450" indent="-171450">
              <a:buFontTx/>
              <a:buChar char="-"/>
            </a:pPr>
            <a:r>
              <a:rPr lang="en-US" dirty="0"/>
              <a:t>Triage, which is when we perform the initial evaluation of the risk event to indicate whether or not requires a RRA</a:t>
            </a:r>
          </a:p>
          <a:p>
            <a:pPr marL="171450" indent="-171450">
              <a:buFontTx/>
              <a:buChar char="-"/>
            </a:pPr>
            <a:r>
              <a:rPr lang="en-US" dirty="0"/>
              <a:t>Establishing a team, constitution of a team that will anticipate in the planning of the scenarios, data collection, expert opinion, and communication of the results</a:t>
            </a:r>
          </a:p>
          <a:p>
            <a:pPr marL="171450" indent="-171450">
              <a:buFontTx/>
              <a:buChar char="-"/>
            </a:pPr>
            <a:r>
              <a:rPr lang="en-US" dirty="0"/>
              <a:t>Hazard profile, Which is when we do a concise description of the event, the context, current state of knowledge and risk management options</a:t>
            </a:r>
          </a:p>
          <a:p>
            <a:pPr marL="171450" indent="-171450">
              <a:buFontTx/>
              <a:buChar char="-"/>
            </a:pPr>
            <a:r>
              <a:rPr lang="en-US" dirty="0"/>
              <a:t>Formulation of questions, we define specific questions to be answered during the RRA</a:t>
            </a:r>
          </a:p>
          <a:p>
            <a:pPr marL="171450" indent="-171450">
              <a:buFontTx/>
              <a:buChar char="-"/>
            </a:pPr>
            <a:r>
              <a:rPr lang="en-US" dirty="0"/>
              <a:t>Data collection</a:t>
            </a:r>
          </a:p>
          <a:p>
            <a:pPr marL="171450" indent="-171450">
              <a:buFontTx/>
              <a:buChar char="-"/>
            </a:pPr>
            <a:r>
              <a:rPr lang="en-US" dirty="0"/>
              <a:t>Expert opinion (if needed) </a:t>
            </a:r>
          </a:p>
          <a:p>
            <a:pPr marL="171450" indent="-171450">
              <a:buFontTx/>
              <a:buChar char="-"/>
            </a:pPr>
            <a:r>
              <a:rPr lang="en-US" dirty="0"/>
              <a:t>Performing the RRA, process of assessing the risk </a:t>
            </a:r>
          </a:p>
          <a:p>
            <a:pPr marL="171450" indent="-171450">
              <a:buFontTx/>
              <a:buChar char="-"/>
            </a:pPr>
            <a:r>
              <a:rPr lang="en-US" dirty="0"/>
              <a:t>Reporting, which includes the preparation and presentation of the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In addition to this, other activities must be performed before and during the process: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Disease intelligence, Which is the systematic collection, analysis and communication of data and information for detecting, verifying, assessing and investigating events and levels of risk in order to inform the design and implementation of a response.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Identification of risk pathways, a graphical representation of the logical pathways by which the hazard might be introduced.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Uncertainty assessment, The process of identifying and characterizing areas of uncertainty related to the input data and variables collected during the risk assessment process and how those affect the structure of the assessment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RRA is an iterative process, so when new data or information become available, the outputs of the steps in the RRA can be reviewed and revised. Periodic reviews of RRA are also recommended when the epidemiological situation changes or new mitigation strategies are applied.</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54F8A5C-4CBD-9D44-8B07-1B95EB05D0D7}" type="slidenum">
              <a:rPr lang="en-US" smtClean="0"/>
              <a:t>5</a:t>
            </a:fld>
            <a:endParaRPr lang="en-US"/>
          </a:p>
        </p:txBody>
      </p:sp>
    </p:spTree>
    <p:extLst>
      <p:ext uri="{BB962C8B-B14F-4D97-AF65-F5344CB8AC3E}">
        <p14:creationId xmlns:p14="http://schemas.microsoft.com/office/powerpoint/2010/main" val="1796910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standardized approach must be used to determine the need of a RRA, such standardization can be achieved trough he use of algorithms based on specific criteria. </a:t>
            </a:r>
          </a:p>
          <a:p>
            <a:r>
              <a:rPr lang="en-US" dirty="0"/>
              <a:t>In this example, there is a series of questions with a score is assigned for yes/no. A threshold value for triggering a risk assessment has to be set and the sum of scores are compared to that threshold.</a:t>
            </a:r>
          </a:p>
          <a:p>
            <a:endParaRPr lang="en-US" dirty="0"/>
          </a:p>
          <a:p>
            <a:r>
              <a:rPr lang="en-US" dirty="0"/>
              <a:t>Based on the information available, the triage process focuses on:</a:t>
            </a:r>
          </a:p>
          <a:p>
            <a:pPr marL="171450" indent="-171450">
              <a:buFontTx/>
              <a:buChar char="-"/>
            </a:pPr>
            <a:r>
              <a:rPr lang="en-US" dirty="0"/>
              <a:t>Credibility of the information</a:t>
            </a:r>
          </a:p>
          <a:p>
            <a:pPr marL="171450" indent="-171450">
              <a:buFontTx/>
              <a:buChar char="-"/>
            </a:pPr>
            <a:r>
              <a:rPr lang="en-US" dirty="0"/>
              <a:t>Severity of the disease consequences</a:t>
            </a:r>
          </a:p>
          <a:p>
            <a:pPr marL="171450" indent="-171450">
              <a:buFontTx/>
              <a:buChar char="-"/>
            </a:pPr>
            <a:r>
              <a:rPr lang="en-US" dirty="0"/>
              <a:t>Relevance of the event related to the animal, environmental or human health and the economic impact</a:t>
            </a:r>
          </a:p>
          <a:p>
            <a:endParaRPr lang="en-US" dirty="0"/>
          </a:p>
          <a:p>
            <a:r>
              <a:rPr lang="en-US" sz="1200" dirty="0"/>
              <a:t>Results of the triage might include:</a:t>
            </a:r>
          </a:p>
          <a:p>
            <a:pPr marL="285750" indent="-285750">
              <a:buFontTx/>
              <a:buChar char="-"/>
            </a:pPr>
            <a:r>
              <a:rPr lang="en-US" sz="1200" dirty="0"/>
              <a:t>No need for further action (when the score is below the set threshold)</a:t>
            </a:r>
          </a:p>
          <a:p>
            <a:pPr marL="285750" indent="-285750">
              <a:buFontTx/>
              <a:buChar char="-"/>
            </a:pPr>
            <a:r>
              <a:rPr lang="en-US" sz="1200" dirty="0"/>
              <a:t>More information needed (when we have many unknowns)</a:t>
            </a:r>
          </a:p>
          <a:p>
            <a:pPr marL="285750" indent="-285750">
              <a:buFontTx/>
              <a:buChar char="-"/>
            </a:pPr>
            <a:r>
              <a:rPr lang="en-US" sz="1200" dirty="0"/>
              <a:t>Need for a RRA (If the score is greater than the threshold set)</a:t>
            </a:r>
          </a:p>
        </p:txBody>
      </p:sp>
      <p:sp>
        <p:nvSpPr>
          <p:cNvPr id="4" name="Slide Number Placeholder 3"/>
          <p:cNvSpPr>
            <a:spLocks noGrp="1"/>
          </p:cNvSpPr>
          <p:nvPr>
            <p:ph type="sldNum" sz="quarter" idx="5"/>
          </p:nvPr>
        </p:nvSpPr>
        <p:spPr/>
        <p:txBody>
          <a:bodyPr/>
          <a:lstStyle/>
          <a:p>
            <a:fld id="{E54F8A5C-4CBD-9D44-8B07-1B95EB05D0D7}" type="slidenum">
              <a:rPr lang="en-US" smtClean="0"/>
              <a:t>6</a:t>
            </a:fld>
            <a:endParaRPr lang="en-US"/>
          </a:p>
        </p:txBody>
      </p:sp>
    </p:spTree>
    <p:extLst>
      <p:ext uri="{BB962C8B-B14F-4D97-AF65-F5344CB8AC3E}">
        <p14:creationId xmlns:p14="http://schemas.microsoft.com/office/powerpoint/2010/main" val="1462279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Team</a:t>
            </a:r>
          </a:p>
          <a:p>
            <a:r>
              <a:rPr lang="en-US" dirty="0"/>
              <a:t>Ideally we would like to have a multidisciplinary team of people with different areas of expertise such as veterinarians, epidemiologists, health economists, statisticians</a:t>
            </a:r>
          </a:p>
        </p:txBody>
      </p:sp>
      <p:sp>
        <p:nvSpPr>
          <p:cNvPr id="4" name="Slide Number Placeholder 3"/>
          <p:cNvSpPr>
            <a:spLocks noGrp="1"/>
          </p:cNvSpPr>
          <p:nvPr>
            <p:ph type="sldNum" sz="quarter" idx="5"/>
          </p:nvPr>
        </p:nvSpPr>
        <p:spPr/>
        <p:txBody>
          <a:bodyPr/>
          <a:lstStyle/>
          <a:p>
            <a:fld id="{E54F8A5C-4CBD-9D44-8B07-1B95EB05D0D7}" type="slidenum">
              <a:rPr lang="en-US" smtClean="0"/>
              <a:t>7</a:t>
            </a:fld>
            <a:endParaRPr lang="en-US"/>
          </a:p>
        </p:txBody>
      </p:sp>
    </p:spTree>
    <p:extLst>
      <p:ext uri="{BB962C8B-B14F-4D97-AF65-F5344CB8AC3E}">
        <p14:creationId xmlns:p14="http://schemas.microsoft.com/office/powerpoint/2010/main" val="1580717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hazard profile is description of a health event and its contexts, the current state of knowledge and potential risk management strategies.</a:t>
            </a:r>
          </a:p>
          <a:p>
            <a:endParaRPr lang="en-US" dirty="0"/>
          </a:p>
          <a:p>
            <a:r>
              <a:rPr lang="en-US" dirty="0"/>
              <a:t>The hazard profile applies to the specific context in which the risk assessment will be conducted; draws on data that are related only to the health event concerned; and provides basic information for conducting the RRA</a:t>
            </a:r>
          </a:p>
          <a:p>
            <a:endParaRPr lang="en-US" dirty="0"/>
          </a:p>
        </p:txBody>
      </p:sp>
      <p:sp>
        <p:nvSpPr>
          <p:cNvPr id="4" name="Slide Number Placeholder 3"/>
          <p:cNvSpPr>
            <a:spLocks noGrp="1"/>
          </p:cNvSpPr>
          <p:nvPr>
            <p:ph type="sldNum" sz="quarter" idx="5"/>
          </p:nvPr>
        </p:nvSpPr>
        <p:spPr/>
        <p:txBody>
          <a:bodyPr/>
          <a:lstStyle/>
          <a:p>
            <a:fld id="{E54F8A5C-4CBD-9D44-8B07-1B95EB05D0D7}" type="slidenum">
              <a:rPr lang="en-US" smtClean="0"/>
              <a:t>8</a:t>
            </a:fld>
            <a:endParaRPr lang="en-US"/>
          </a:p>
        </p:txBody>
      </p:sp>
    </p:spTree>
    <p:extLst>
      <p:ext uri="{BB962C8B-B14F-4D97-AF65-F5344CB8AC3E}">
        <p14:creationId xmlns:p14="http://schemas.microsoft.com/office/powerpoint/2010/main" val="139717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Risk questions must be as detailed as possible for the context of the risk event, and should be split in specific sub-questions.</a:t>
            </a:r>
          </a:p>
          <a:p>
            <a:endParaRPr lang="en-US" dirty="0"/>
          </a:p>
          <a:p>
            <a:r>
              <a:rPr lang="en-US" dirty="0"/>
              <a:t>Here is an example of health events and some ambiguous questions</a:t>
            </a:r>
          </a:p>
          <a:p>
            <a:endParaRPr lang="en-US" dirty="0"/>
          </a:p>
          <a:p>
            <a:r>
              <a:rPr lang="en-US" dirty="0"/>
              <a:t>Sub-questions must be precise and should cover four main dimensions of risk:</a:t>
            </a:r>
          </a:p>
        </p:txBody>
      </p:sp>
      <p:sp>
        <p:nvSpPr>
          <p:cNvPr id="4" name="Slide Number Placeholder 3"/>
          <p:cNvSpPr>
            <a:spLocks noGrp="1"/>
          </p:cNvSpPr>
          <p:nvPr>
            <p:ph type="sldNum" sz="quarter" idx="5"/>
          </p:nvPr>
        </p:nvSpPr>
        <p:spPr/>
        <p:txBody>
          <a:bodyPr/>
          <a:lstStyle/>
          <a:p>
            <a:fld id="{E54F8A5C-4CBD-9D44-8B07-1B95EB05D0D7}" type="slidenum">
              <a:rPr lang="en-US" smtClean="0"/>
              <a:t>9</a:t>
            </a:fld>
            <a:endParaRPr lang="en-US"/>
          </a:p>
        </p:txBody>
      </p:sp>
    </p:spTree>
    <p:extLst>
      <p:ext uri="{BB962C8B-B14F-4D97-AF65-F5344CB8AC3E}">
        <p14:creationId xmlns:p14="http://schemas.microsoft.com/office/powerpoint/2010/main" val="2799128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questions have been formulated, the available data, evidence and possible sources of information for each question and sub-question must be listed. </a:t>
            </a:r>
          </a:p>
          <a:p>
            <a:r>
              <a:rPr lang="en-US" dirty="0"/>
              <a:t>It is also useful to identify and list the possible approaches for the analysis and related methods to use during the assessment </a:t>
            </a:r>
          </a:p>
        </p:txBody>
      </p:sp>
      <p:sp>
        <p:nvSpPr>
          <p:cNvPr id="4" name="Slide Number Placeholder 3"/>
          <p:cNvSpPr>
            <a:spLocks noGrp="1"/>
          </p:cNvSpPr>
          <p:nvPr>
            <p:ph type="sldNum" sz="quarter" idx="5"/>
          </p:nvPr>
        </p:nvSpPr>
        <p:spPr/>
        <p:txBody>
          <a:bodyPr/>
          <a:lstStyle/>
          <a:p>
            <a:fld id="{E54F8A5C-4CBD-9D44-8B07-1B95EB05D0D7}" type="slidenum">
              <a:rPr lang="en-US" smtClean="0"/>
              <a:t>10</a:t>
            </a:fld>
            <a:endParaRPr lang="en-US"/>
          </a:p>
        </p:txBody>
      </p:sp>
    </p:spTree>
    <p:extLst>
      <p:ext uri="{BB962C8B-B14F-4D97-AF65-F5344CB8AC3E}">
        <p14:creationId xmlns:p14="http://schemas.microsoft.com/office/powerpoint/2010/main" val="2754347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collection for supporting risk assessment is usually time consuming, costly, and resource-intensive; which often represent the main constraint to the timely production of robust RRAs</a:t>
            </a:r>
          </a:p>
          <a:p>
            <a:endParaRPr lang="en-US" dirty="0"/>
          </a:p>
          <a:p>
            <a:r>
              <a:rPr lang="en-US" dirty="0"/>
              <a:t>To facilitate the search for data, eligibility criteria should be defined that take into account:</a:t>
            </a:r>
          </a:p>
          <a:p>
            <a:pPr marL="171450" indent="-171450">
              <a:buFontTx/>
              <a:buChar char="-"/>
            </a:pPr>
            <a:r>
              <a:rPr lang="en-US" dirty="0"/>
              <a:t>Animal population of interest</a:t>
            </a:r>
          </a:p>
          <a:p>
            <a:pPr marL="171450" indent="-171450">
              <a:buFontTx/>
              <a:buChar char="-"/>
            </a:pPr>
            <a:r>
              <a:rPr lang="en-US" dirty="0"/>
              <a:t>Variables of concern</a:t>
            </a:r>
          </a:p>
          <a:p>
            <a:pPr marL="171450" indent="-171450">
              <a:buFontTx/>
              <a:buChar char="-"/>
            </a:pPr>
            <a:r>
              <a:rPr lang="en-US" dirty="0"/>
              <a:t>Possible geographical and time restrictions</a:t>
            </a:r>
          </a:p>
          <a:p>
            <a:pPr marL="17145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A clear definition of risk pathways and formulation of questions is essential to accelerate the process and identify most relevant information needed</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54F8A5C-4CBD-9D44-8B07-1B95EB05D0D7}" type="slidenum">
              <a:rPr lang="en-US" smtClean="0"/>
              <a:t>11</a:t>
            </a:fld>
            <a:endParaRPr lang="en-US"/>
          </a:p>
        </p:txBody>
      </p:sp>
    </p:spTree>
    <p:extLst>
      <p:ext uri="{BB962C8B-B14F-4D97-AF65-F5344CB8AC3E}">
        <p14:creationId xmlns:p14="http://schemas.microsoft.com/office/powerpoint/2010/main" val="1580707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0584C-D757-BFE4-5236-59E742A107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A54C76-E34C-1EE3-E4D5-451E87B3D7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5086CA-B3EC-7545-F7FC-2F2EDEEA65DE}"/>
              </a:ext>
            </a:extLst>
          </p:cNvPr>
          <p:cNvSpPr>
            <a:spLocks noGrp="1"/>
          </p:cNvSpPr>
          <p:nvPr>
            <p:ph type="dt" sz="half" idx="10"/>
          </p:nvPr>
        </p:nvSpPr>
        <p:spPr/>
        <p:txBody>
          <a:bodyPr/>
          <a:lstStyle/>
          <a:p>
            <a:fld id="{088E8C03-918E-3343-B453-2CDE81485AE8}" type="datetimeFigureOut">
              <a:rPr lang="en-US" smtClean="0"/>
              <a:t>5/18/23</a:t>
            </a:fld>
            <a:endParaRPr lang="en-US"/>
          </a:p>
        </p:txBody>
      </p:sp>
      <p:sp>
        <p:nvSpPr>
          <p:cNvPr id="5" name="Footer Placeholder 4">
            <a:extLst>
              <a:ext uri="{FF2B5EF4-FFF2-40B4-BE49-F238E27FC236}">
                <a16:creationId xmlns:a16="http://schemas.microsoft.com/office/drawing/2014/main" id="{7F64F07B-C7D0-9675-5106-3522872AB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FB2E0F-9E59-2468-EE32-C69773EA4CBF}"/>
              </a:ext>
            </a:extLst>
          </p:cNvPr>
          <p:cNvSpPr>
            <a:spLocks noGrp="1"/>
          </p:cNvSpPr>
          <p:nvPr>
            <p:ph type="sldNum" sz="quarter" idx="12"/>
          </p:nvPr>
        </p:nvSpPr>
        <p:spPr/>
        <p:txBody>
          <a:bodyPr/>
          <a:lstStyle/>
          <a:p>
            <a:fld id="{92662DEE-2778-AD44-B963-6F64B774EFE5}" type="slidenum">
              <a:rPr lang="en-US" smtClean="0"/>
              <a:t>‹#›</a:t>
            </a:fld>
            <a:endParaRPr lang="en-US"/>
          </a:p>
        </p:txBody>
      </p:sp>
    </p:spTree>
    <p:extLst>
      <p:ext uri="{BB962C8B-B14F-4D97-AF65-F5344CB8AC3E}">
        <p14:creationId xmlns:p14="http://schemas.microsoft.com/office/powerpoint/2010/main" val="1968980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69345-DE5A-70B7-227C-51232E0F28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8F2C9D-A011-A52D-59FD-08E7C74E7F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880C8B-97CB-113A-4675-BF0DC2FA776F}"/>
              </a:ext>
            </a:extLst>
          </p:cNvPr>
          <p:cNvSpPr>
            <a:spLocks noGrp="1"/>
          </p:cNvSpPr>
          <p:nvPr>
            <p:ph type="dt" sz="half" idx="10"/>
          </p:nvPr>
        </p:nvSpPr>
        <p:spPr/>
        <p:txBody>
          <a:bodyPr/>
          <a:lstStyle/>
          <a:p>
            <a:fld id="{088E8C03-918E-3343-B453-2CDE81485AE8}" type="datetimeFigureOut">
              <a:rPr lang="en-US" smtClean="0"/>
              <a:t>5/18/23</a:t>
            </a:fld>
            <a:endParaRPr lang="en-US"/>
          </a:p>
        </p:txBody>
      </p:sp>
      <p:sp>
        <p:nvSpPr>
          <p:cNvPr id="5" name="Footer Placeholder 4">
            <a:extLst>
              <a:ext uri="{FF2B5EF4-FFF2-40B4-BE49-F238E27FC236}">
                <a16:creationId xmlns:a16="http://schemas.microsoft.com/office/drawing/2014/main" id="{AC36A9E7-B293-9530-BFB0-C75018E63A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4C2A3-59A4-3182-EF95-E987727F2F66}"/>
              </a:ext>
            </a:extLst>
          </p:cNvPr>
          <p:cNvSpPr>
            <a:spLocks noGrp="1"/>
          </p:cNvSpPr>
          <p:nvPr>
            <p:ph type="sldNum" sz="quarter" idx="12"/>
          </p:nvPr>
        </p:nvSpPr>
        <p:spPr/>
        <p:txBody>
          <a:bodyPr/>
          <a:lstStyle/>
          <a:p>
            <a:fld id="{92662DEE-2778-AD44-B963-6F64B774EFE5}" type="slidenum">
              <a:rPr lang="en-US" smtClean="0"/>
              <a:t>‹#›</a:t>
            </a:fld>
            <a:endParaRPr lang="en-US"/>
          </a:p>
        </p:txBody>
      </p:sp>
    </p:spTree>
    <p:extLst>
      <p:ext uri="{BB962C8B-B14F-4D97-AF65-F5344CB8AC3E}">
        <p14:creationId xmlns:p14="http://schemas.microsoft.com/office/powerpoint/2010/main" val="245882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B4C913-284D-803B-D3E6-D5E105F0D3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2FB1F5-06A4-44AF-3CD2-86E25A34EF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F83E85-95DE-0234-C93D-5777981A5C89}"/>
              </a:ext>
            </a:extLst>
          </p:cNvPr>
          <p:cNvSpPr>
            <a:spLocks noGrp="1"/>
          </p:cNvSpPr>
          <p:nvPr>
            <p:ph type="dt" sz="half" idx="10"/>
          </p:nvPr>
        </p:nvSpPr>
        <p:spPr/>
        <p:txBody>
          <a:bodyPr/>
          <a:lstStyle/>
          <a:p>
            <a:fld id="{088E8C03-918E-3343-B453-2CDE81485AE8}" type="datetimeFigureOut">
              <a:rPr lang="en-US" smtClean="0"/>
              <a:t>5/18/23</a:t>
            </a:fld>
            <a:endParaRPr lang="en-US"/>
          </a:p>
        </p:txBody>
      </p:sp>
      <p:sp>
        <p:nvSpPr>
          <p:cNvPr id="5" name="Footer Placeholder 4">
            <a:extLst>
              <a:ext uri="{FF2B5EF4-FFF2-40B4-BE49-F238E27FC236}">
                <a16:creationId xmlns:a16="http://schemas.microsoft.com/office/drawing/2014/main" id="{0D6C5258-DD91-EFE2-8874-DE69A1E31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1BA10F-B07D-4E51-1E33-C80C63E77D3F}"/>
              </a:ext>
            </a:extLst>
          </p:cNvPr>
          <p:cNvSpPr>
            <a:spLocks noGrp="1"/>
          </p:cNvSpPr>
          <p:nvPr>
            <p:ph type="sldNum" sz="quarter" idx="12"/>
          </p:nvPr>
        </p:nvSpPr>
        <p:spPr/>
        <p:txBody>
          <a:bodyPr/>
          <a:lstStyle/>
          <a:p>
            <a:fld id="{92662DEE-2778-AD44-B963-6F64B774EFE5}" type="slidenum">
              <a:rPr lang="en-US" smtClean="0"/>
              <a:t>‹#›</a:t>
            </a:fld>
            <a:endParaRPr lang="en-US"/>
          </a:p>
        </p:txBody>
      </p:sp>
    </p:spTree>
    <p:extLst>
      <p:ext uri="{BB962C8B-B14F-4D97-AF65-F5344CB8AC3E}">
        <p14:creationId xmlns:p14="http://schemas.microsoft.com/office/powerpoint/2010/main" val="1140051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61537-86AD-8C0D-DAD4-A75162F569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ABA0A1-FADB-A6E1-B07C-D24761C12E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A9FCC-BCEC-873D-499A-1AF37A274BEA}"/>
              </a:ext>
            </a:extLst>
          </p:cNvPr>
          <p:cNvSpPr>
            <a:spLocks noGrp="1"/>
          </p:cNvSpPr>
          <p:nvPr>
            <p:ph type="dt" sz="half" idx="10"/>
          </p:nvPr>
        </p:nvSpPr>
        <p:spPr/>
        <p:txBody>
          <a:bodyPr/>
          <a:lstStyle/>
          <a:p>
            <a:fld id="{088E8C03-918E-3343-B453-2CDE81485AE8}" type="datetimeFigureOut">
              <a:rPr lang="en-US" smtClean="0"/>
              <a:t>5/18/23</a:t>
            </a:fld>
            <a:endParaRPr lang="en-US"/>
          </a:p>
        </p:txBody>
      </p:sp>
      <p:sp>
        <p:nvSpPr>
          <p:cNvPr id="5" name="Footer Placeholder 4">
            <a:extLst>
              <a:ext uri="{FF2B5EF4-FFF2-40B4-BE49-F238E27FC236}">
                <a16:creationId xmlns:a16="http://schemas.microsoft.com/office/drawing/2014/main" id="{F7AD9FC2-975B-F312-C5E0-50C04FDD8B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5315AD-261E-E054-68CE-CF112195EBE3}"/>
              </a:ext>
            </a:extLst>
          </p:cNvPr>
          <p:cNvSpPr>
            <a:spLocks noGrp="1"/>
          </p:cNvSpPr>
          <p:nvPr>
            <p:ph type="sldNum" sz="quarter" idx="12"/>
          </p:nvPr>
        </p:nvSpPr>
        <p:spPr/>
        <p:txBody>
          <a:bodyPr/>
          <a:lstStyle/>
          <a:p>
            <a:fld id="{92662DEE-2778-AD44-B963-6F64B774EFE5}" type="slidenum">
              <a:rPr lang="en-US" smtClean="0"/>
              <a:t>‹#›</a:t>
            </a:fld>
            <a:endParaRPr lang="en-US"/>
          </a:p>
        </p:txBody>
      </p:sp>
    </p:spTree>
    <p:extLst>
      <p:ext uri="{BB962C8B-B14F-4D97-AF65-F5344CB8AC3E}">
        <p14:creationId xmlns:p14="http://schemas.microsoft.com/office/powerpoint/2010/main" val="3995401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A991B-84D9-D70A-F15A-0A6B38B04B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BFCF43-46E6-2F3E-81E4-0166C14D4B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F4ADBC-F546-511E-CA16-EA8DB23B541A}"/>
              </a:ext>
            </a:extLst>
          </p:cNvPr>
          <p:cNvSpPr>
            <a:spLocks noGrp="1"/>
          </p:cNvSpPr>
          <p:nvPr>
            <p:ph type="dt" sz="half" idx="10"/>
          </p:nvPr>
        </p:nvSpPr>
        <p:spPr/>
        <p:txBody>
          <a:bodyPr/>
          <a:lstStyle/>
          <a:p>
            <a:fld id="{088E8C03-918E-3343-B453-2CDE81485AE8}" type="datetimeFigureOut">
              <a:rPr lang="en-US" smtClean="0"/>
              <a:t>5/18/23</a:t>
            </a:fld>
            <a:endParaRPr lang="en-US"/>
          </a:p>
        </p:txBody>
      </p:sp>
      <p:sp>
        <p:nvSpPr>
          <p:cNvPr id="5" name="Footer Placeholder 4">
            <a:extLst>
              <a:ext uri="{FF2B5EF4-FFF2-40B4-BE49-F238E27FC236}">
                <a16:creationId xmlns:a16="http://schemas.microsoft.com/office/drawing/2014/main" id="{A3033DF8-E1A4-6A9A-940E-E3E6C30C53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EBCD8-FE98-3F10-2C00-22281686D533}"/>
              </a:ext>
            </a:extLst>
          </p:cNvPr>
          <p:cNvSpPr>
            <a:spLocks noGrp="1"/>
          </p:cNvSpPr>
          <p:nvPr>
            <p:ph type="sldNum" sz="quarter" idx="12"/>
          </p:nvPr>
        </p:nvSpPr>
        <p:spPr/>
        <p:txBody>
          <a:bodyPr/>
          <a:lstStyle/>
          <a:p>
            <a:fld id="{92662DEE-2778-AD44-B963-6F64B774EFE5}" type="slidenum">
              <a:rPr lang="en-US" smtClean="0"/>
              <a:t>‹#›</a:t>
            </a:fld>
            <a:endParaRPr lang="en-US"/>
          </a:p>
        </p:txBody>
      </p:sp>
    </p:spTree>
    <p:extLst>
      <p:ext uri="{BB962C8B-B14F-4D97-AF65-F5344CB8AC3E}">
        <p14:creationId xmlns:p14="http://schemas.microsoft.com/office/powerpoint/2010/main" val="3020770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6DF0A-41F3-997A-A9CC-AA9F2CDB5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4A7485-C3FE-8B7A-EFE7-9DC814608F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645078-B7EB-B44E-1966-EC6C8CD408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0C87F5-D43A-8FC5-8C8F-3064157C53F0}"/>
              </a:ext>
            </a:extLst>
          </p:cNvPr>
          <p:cNvSpPr>
            <a:spLocks noGrp="1"/>
          </p:cNvSpPr>
          <p:nvPr>
            <p:ph type="dt" sz="half" idx="10"/>
          </p:nvPr>
        </p:nvSpPr>
        <p:spPr/>
        <p:txBody>
          <a:bodyPr/>
          <a:lstStyle/>
          <a:p>
            <a:fld id="{088E8C03-918E-3343-B453-2CDE81485AE8}" type="datetimeFigureOut">
              <a:rPr lang="en-US" smtClean="0"/>
              <a:t>5/18/23</a:t>
            </a:fld>
            <a:endParaRPr lang="en-US"/>
          </a:p>
        </p:txBody>
      </p:sp>
      <p:sp>
        <p:nvSpPr>
          <p:cNvPr id="6" name="Footer Placeholder 5">
            <a:extLst>
              <a:ext uri="{FF2B5EF4-FFF2-40B4-BE49-F238E27FC236}">
                <a16:creationId xmlns:a16="http://schemas.microsoft.com/office/drawing/2014/main" id="{9E32B2DA-2315-38B5-80EA-74ED396A42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5D3EAE-ADF6-AF91-E2BF-A97D465DB3E9}"/>
              </a:ext>
            </a:extLst>
          </p:cNvPr>
          <p:cNvSpPr>
            <a:spLocks noGrp="1"/>
          </p:cNvSpPr>
          <p:nvPr>
            <p:ph type="sldNum" sz="quarter" idx="12"/>
          </p:nvPr>
        </p:nvSpPr>
        <p:spPr/>
        <p:txBody>
          <a:bodyPr/>
          <a:lstStyle/>
          <a:p>
            <a:fld id="{92662DEE-2778-AD44-B963-6F64B774EFE5}" type="slidenum">
              <a:rPr lang="en-US" smtClean="0"/>
              <a:t>‹#›</a:t>
            </a:fld>
            <a:endParaRPr lang="en-US"/>
          </a:p>
        </p:txBody>
      </p:sp>
    </p:spTree>
    <p:extLst>
      <p:ext uri="{BB962C8B-B14F-4D97-AF65-F5344CB8AC3E}">
        <p14:creationId xmlns:p14="http://schemas.microsoft.com/office/powerpoint/2010/main" val="833972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9578F-A1B6-4121-804A-430114EFE5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86B5C5-5F44-1F29-79E7-1270FD04C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0F1A83-04A6-9389-2F06-67A62A7B17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08FBA3-426E-0294-99F8-75DCB1313A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80A008-0824-060B-C462-D70AD74052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5C7E13-2F1F-2F7E-A602-BA9E9AE37171}"/>
              </a:ext>
            </a:extLst>
          </p:cNvPr>
          <p:cNvSpPr>
            <a:spLocks noGrp="1"/>
          </p:cNvSpPr>
          <p:nvPr>
            <p:ph type="dt" sz="half" idx="10"/>
          </p:nvPr>
        </p:nvSpPr>
        <p:spPr/>
        <p:txBody>
          <a:bodyPr/>
          <a:lstStyle/>
          <a:p>
            <a:fld id="{088E8C03-918E-3343-B453-2CDE81485AE8}" type="datetimeFigureOut">
              <a:rPr lang="en-US" smtClean="0"/>
              <a:t>5/18/23</a:t>
            </a:fld>
            <a:endParaRPr lang="en-US"/>
          </a:p>
        </p:txBody>
      </p:sp>
      <p:sp>
        <p:nvSpPr>
          <p:cNvPr id="8" name="Footer Placeholder 7">
            <a:extLst>
              <a:ext uri="{FF2B5EF4-FFF2-40B4-BE49-F238E27FC236}">
                <a16:creationId xmlns:a16="http://schemas.microsoft.com/office/drawing/2014/main" id="{418B7DB7-90C9-6437-66E0-583DAEFBB8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A1B4D7-4DE4-DDDA-0B63-81414C34591B}"/>
              </a:ext>
            </a:extLst>
          </p:cNvPr>
          <p:cNvSpPr>
            <a:spLocks noGrp="1"/>
          </p:cNvSpPr>
          <p:nvPr>
            <p:ph type="sldNum" sz="quarter" idx="12"/>
          </p:nvPr>
        </p:nvSpPr>
        <p:spPr/>
        <p:txBody>
          <a:bodyPr/>
          <a:lstStyle/>
          <a:p>
            <a:fld id="{92662DEE-2778-AD44-B963-6F64B774EFE5}" type="slidenum">
              <a:rPr lang="en-US" smtClean="0"/>
              <a:t>‹#›</a:t>
            </a:fld>
            <a:endParaRPr lang="en-US"/>
          </a:p>
        </p:txBody>
      </p:sp>
    </p:spTree>
    <p:extLst>
      <p:ext uri="{BB962C8B-B14F-4D97-AF65-F5344CB8AC3E}">
        <p14:creationId xmlns:p14="http://schemas.microsoft.com/office/powerpoint/2010/main" val="3826624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38C8-AE60-D34A-45DA-EB78FB5DA4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772DF8-E79C-9B83-59B1-893D14749185}"/>
              </a:ext>
            </a:extLst>
          </p:cNvPr>
          <p:cNvSpPr>
            <a:spLocks noGrp="1"/>
          </p:cNvSpPr>
          <p:nvPr>
            <p:ph type="dt" sz="half" idx="10"/>
          </p:nvPr>
        </p:nvSpPr>
        <p:spPr/>
        <p:txBody>
          <a:bodyPr/>
          <a:lstStyle/>
          <a:p>
            <a:fld id="{088E8C03-918E-3343-B453-2CDE81485AE8}" type="datetimeFigureOut">
              <a:rPr lang="en-US" smtClean="0"/>
              <a:t>5/18/23</a:t>
            </a:fld>
            <a:endParaRPr lang="en-US"/>
          </a:p>
        </p:txBody>
      </p:sp>
      <p:sp>
        <p:nvSpPr>
          <p:cNvPr id="4" name="Footer Placeholder 3">
            <a:extLst>
              <a:ext uri="{FF2B5EF4-FFF2-40B4-BE49-F238E27FC236}">
                <a16:creationId xmlns:a16="http://schemas.microsoft.com/office/drawing/2014/main" id="{811F6230-9909-D65C-5033-E4D3690563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F088C7-645E-6816-1185-50D4692434C4}"/>
              </a:ext>
            </a:extLst>
          </p:cNvPr>
          <p:cNvSpPr>
            <a:spLocks noGrp="1"/>
          </p:cNvSpPr>
          <p:nvPr>
            <p:ph type="sldNum" sz="quarter" idx="12"/>
          </p:nvPr>
        </p:nvSpPr>
        <p:spPr/>
        <p:txBody>
          <a:bodyPr/>
          <a:lstStyle/>
          <a:p>
            <a:fld id="{92662DEE-2778-AD44-B963-6F64B774EFE5}" type="slidenum">
              <a:rPr lang="en-US" smtClean="0"/>
              <a:t>‹#›</a:t>
            </a:fld>
            <a:endParaRPr lang="en-US"/>
          </a:p>
        </p:txBody>
      </p:sp>
    </p:spTree>
    <p:extLst>
      <p:ext uri="{BB962C8B-B14F-4D97-AF65-F5344CB8AC3E}">
        <p14:creationId xmlns:p14="http://schemas.microsoft.com/office/powerpoint/2010/main" val="3551747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886D2B-085F-368C-7DBE-D8A13A225E2D}"/>
              </a:ext>
            </a:extLst>
          </p:cNvPr>
          <p:cNvSpPr>
            <a:spLocks noGrp="1"/>
          </p:cNvSpPr>
          <p:nvPr>
            <p:ph type="dt" sz="half" idx="10"/>
          </p:nvPr>
        </p:nvSpPr>
        <p:spPr/>
        <p:txBody>
          <a:bodyPr/>
          <a:lstStyle/>
          <a:p>
            <a:fld id="{088E8C03-918E-3343-B453-2CDE81485AE8}" type="datetimeFigureOut">
              <a:rPr lang="en-US" smtClean="0"/>
              <a:t>5/18/23</a:t>
            </a:fld>
            <a:endParaRPr lang="en-US"/>
          </a:p>
        </p:txBody>
      </p:sp>
      <p:sp>
        <p:nvSpPr>
          <p:cNvPr id="3" name="Footer Placeholder 2">
            <a:extLst>
              <a:ext uri="{FF2B5EF4-FFF2-40B4-BE49-F238E27FC236}">
                <a16:creationId xmlns:a16="http://schemas.microsoft.com/office/drawing/2014/main" id="{3607B438-4A1A-D7A5-60A4-19D935018A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3DB9DB-4340-D570-1385-F35090627E00}"/>
              </a:ext>
            </a:extLst>
          </p:cNvPr>
          <p:cNvSpPr>
            <a:spLocks noGrp="1"/>
          </p:cNvSpPr>
          <p:nvPr>
            <p:ph type="sldNum" sz="quarter" idx="12"/>
          </p:nvPr>
        </p:nvSpPr>
        <p:spPr/>
        <p:txBody>
          <a:bodyPr/>
          <a:lstStyle/>
          <a:p>
            <a:fld id="{92662DEE-2778-AD44-B963-6F64B774EFE5}" type="slidenum">
              <a:rPr lang="en-US" smtClean="0"/>
              <a:t>‹#›</a:t>
            </a:fld>
            <a:endParaRPr lang="en-US"/>
          </a:p>
        </p:txBody>
      </p:sp>
    </p:spTree>
    <p:extLst>
      <p:ext uri="{BB962C8B-B14F-4D97-AF65-F5344CB8AC3E}">
        <p14:creationId xmlns:p14="http://schemas.microsoft.com/office/powerpoint/2010/main" val="301997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F744-DFDB-8F3D-845B-9CF1295ABB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040075-5312-AAD5-E9FB-86D19D5485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27B981-9FD2-1A15-2F7F-49419349F8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21BC16-0C49-1890-F459-B313217CA163}"/>
              </a:ext>
            </a:extLst>
          </p:cNvPr>
          <p:cNvSpPr>
            <a:spLocks noGrp="1"/>
          </p:cNvSpPr>
          <p:nvPr>
            <p:ph type="dt" sz="half" idx="10"/>
          </p:nvPr>
        </p:nvSpPr>
        <p:spPr/>
        <p:txBody>
          <a:bodyPr/>
          <a:lstStyle/>
          <a:p>
            <a:fld id="{088E8C03-918E-3343-B453-2CDE81485AE8}" type="datetimeFigureOut">
              <a:rPr lang="en-US" smtClean="0"/>
              <a:t>5/18/23</a:t>
            </a:fld>
            <a:endParaRPr lang="en-US"/>
          </a:p>
        </p:txBody>
      </p:sp>
      <p:sp>
        <p:nvSpPr>
          <p:cNvPr id="6" name="Footer Placeholder 5">
            <a:extLst>
              <a:ext uri="{FF2B5EF4-FFF2-40B4-BE49-F238E27FC236}">
                <a16:creationId xmlns:a16="http://schemas.microsoft.com/office/drawing/2014/main" id="{60414EE9-77C4-BE36-17FD-F3A3E2B9E2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D1690D-91E8-1B4D-65D6-E339E4BB2F1B}"/>
              </a:ext>
            </a:extLst>
          </p:cNvPr>
          <p:cNvSpPr>
            <a:spLocks noGrp="1"/>
          </p:cNvSpPr>
          <p:nvPr>
            <p:ph type="sldNum" sz="quarter" idx="12"/>
          </p:nvPr>
        </p:nvSpPr>
        <p:spPr/>
        <p:txBody>
          <a:bodyPr/>
          <a:lstStyle/>
          <a:p>
            <a:fld id="{92662DEE-2778-AD44-B963-6F64B774EFE5}" type="slidenum">
              <a:rPr lang="en-US" smtClean="0"/>
              <a:t>‹#›</a:t>
            </a:fld>
            <a:endParaRPr lang="en-US"/>
          </a:p>
        </p:txBody>
      </p:sp>
    </p:spTree>
    <p:extLst>
      <p:ext uri="{BB962C8B-B14F-4D97-AF65-F5344CB8AC3E}">
        <p14:creationId xmlns:p14="http://schemas.microsoft.com/office/powerpoint/2010/main" val="157688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EA2F4-1C98-A6C9-4FE3-54FD06840D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0679FB-D930-EE82-6D23-6A664EC658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2AB4D5-80A0-048C-5926-46D98E6D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121610-B39D-38DC-81E9-38488EB8FFA8}"/>
              </a:ext>
            </a:extLst>
          </p:cNvPr>
          <p:cNvSpPr>
            <a:spLocks noGrp="1"/>
          </p:cNvSpPr>
          <p:nvPr>
            <p:ph type="dt" sz="half" idx="10"/>
          </p:nvPr>
        </p:nvSpPr>
        <p:spPr/>
        <p:txBody>
          <a:bodyPr/>
          <a:lstStyle/>
          <a:p>
            <a:fld id="{088E8C03-918E-3343-B453-2CDE81485AE8}" type="datetimeFigureOut">
              <a:rPr lang="en-US" smtClean="0"/>
              <a:t>5/18/23</a:t>
            </a:fld>
            <a:endParaRPr lang="en-US"/>
          </a:p>
        </p:txBody>
      </p:sp>
      <p:sp>
        <p:nvSpPr>
          <p:cNvPr id="6" name="Footer Placeholder 5">
            <a:extLst>
              <a:ext uri="{FF2B5EF4-FFF2-40B4-BE49-F238E27FC236}">
                <a16:creationId xmlns:a16="http://schemas.microsoft.com/office/drawing/2014/main" id="{8A0D877E-A87C-1518-2DE2-5F61883B24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8BAE00-C002-2D09-A117-2522D061D5DD}"/>
              </a:ext>
            </a:extLst>
          </p:cNvPr>
          <p:cNvSpPr>
            <a:spLocks noGrp="1"/>
          </p:cNvSpPr>
          <p:nvPr>
            <p:ph type="sldNum" sz="quarter" idx="12"/>
          </p:nvPr>
        </p:nvSpPr>
        <p:spPr/>
        <p:txBody>
          <a:bodyPr/>
          <a:lstStyle/>
          <a:p>
            <a:fld id="{92662DEE-2778-AD44-B963-6F64B774EFE5}" type="slidenum">
              <a:rPr lang="en-US" smtClean="0"/>
              <a:t>‹#›</a:t>
            </a:fld>
            <a:endParaRPr lang="en-US"/>
          </a:p>
        </p:txBody>
      </p:sp>
    </p:spTree>
    <p:extLst>
      <p:ext uri="{BB962C8B-B14F-4D97-AF65-F5344CB8AC3E}">
        <p14:creationId xmlns:p14="http://schemas.microsoft.com/office/powerpoint/2010/main" val="716956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16B92A-B3BD-C46B-5862-11424D480E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4B9334-3A65-EAA7-B997-75EA6BCEE5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30B06-24BC-DD43-4420-C8B6F3A188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E8C03-918E-3343-B453-2CDE81485AE8}" type="datetimeFigureOut">
              <a:rPr lang="en-US" smtClean="0"/>
              <a:t>5/18/23</a:t>
            </a:fld>
            <a:endParaRPr lang="en-US"/>
          </a:p>
        </p:txBody>
      </p:sp>
      <p:sp>
        <p:nvSpPr>
          <p:cNvPr id="5" name="Footer Placeholder 4">
            <a:extLst>
              <a:ext uri="{FF2B5EF4-FFF2-40B4-BE49-F238E27FC236}">
                <a16:creationId xmlns:a16="http://schemas.microsoft.com/office/drawing/2014/main" id="{96D1AD40-D2D3-8039-8F49-A97EDFBDDA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463D7C-D951-549D-FB9B-F55C7DA40C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662DEE-2778-AD44-B963-6F64B774EFE5}" type="slidenum">
              <a:rPr lang="en-US" smtClean="0"/>
              <a:t>‹#›</a:t>
            </a:fld>
            <a:endParaRPr lang="en-US"/>
          </a:p>
        </p:txBody>
      </p:sp>
    </p:spTree>
    <p:extLst>
      <p:ext uri="{BB962C8B-B14F-4D97-AF65-F5344CB8AC3E}">
        <p14:creationId xmlns:p14="http://schemas.microsoft.com/office/powerpoint/2010/main" val="1525320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ablo-temporal.network/" TargetMode="External"/><Relationship Id="rId2" Type="http://schemas.openxmlformats.org/officeDocument/2006/relationships/hyperlink" Target="mailto:jpgo@ucdavis.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emf"/><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hyperlink" Target="mailto:jpgo@ucdavis.edu"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pablo-temporal.networ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B5860-4C40-56E3-7D06-914869D55C33}"/>
              </a:ext>
            </a:extLst>
          </p:cNvPr>
          <p:cNvSpPr>
            <a:spLocks noGrp="1"/>
          </p:cNvSpPr>
          <p:nvPr>
            <p:ph type="ctrTitle"/>
          </p:nvPr>
        </p:nvSpPr>
        <p:spPr/>
        <p:txBody>
          <a:bodyPr/>
          <a:lstStyle/>
          <a:p>
            <a:r>
              <a:rPr lang="en-US" dirty="0"/>
              <a:t>Rapid Risk Assessment</a:t>
            </a:r>
          </a:p>
        </p:txBody>
      </p:sp>
      <p:sp>
        <p:nvSpPr>
          <p:cNvPr id="3" name="Subtitle 2">
            <a:extLst>
              <a:ext uri="{FF2B5EF4-FFF2-40B4-BE49-F238E27FC236}">
                <a16:creationId xmlns:a16="http://schemas.microsoft.com/office/drawing/2014/main" id="{CF16B3B6-52CE-5FE3-9E78-C16FD7425F01}"/>
              </a:ext>
            </a:extLst>
          </p:cNvPr>
          <p:cNvSpPr>
            <a:spLocks noGrp="1"/>
          </p:cNvSpPr>
          <p:nvPr>
            <p:ph type="subTitle" idx="1"/>
          </p:nvPr>
        </p:nvSpPr>
        <p:spPr/>
        <p:txBody>
          <a:bodyPr>
            <a:normAutofit/>
          </a:bodyPr>
          <a:lstStyle/>
          <a:p>
            <a:r>
              <a:rPr lang="en-US" dirty="0"/>
              <a:t>Epi 224. Health and Ecological Risk Analysis, Spring 2022</a:t>
            </a:r>
          </a:p>
          <a:p>
            <a:r>
              <a:rPr lang="en-US" dirty="0"/>
              <a:t>Instructor: </a:t>
            </a:r>
            <a:r>
              <a:rPr lang="en-US" b="1" dirty="0"/>
              <a:t>Jose Pablo Gomez-Vazquez</a:t>
            </a:r>
          </a:p>
          <a:p>
            <a:r>
              <a:rPr lang="en-US" sz="1800" dirty="0"/>
              <a:t>Email: </a:t>
            </a:r>
            <a:r>
              <a:rPr lang="en-US" sz="1800" dirty="0">
                <a:hlinkClick r:id="rId2"/>
              </a:rPr>
              <a:t>jpgo@ucdavis.edu</a:t>
            </a:r>
            <a:r>
              <a:rPr lang="en-US" sz="1800" dirty="0"/>
              <a:t> </a:t>
            </a:r>
          </a:p>
          <a:p>
            <a:r>
              <a:rPr lang="en-US" sz="1800" dirty="0"/>
              <a:t>Website: </a:t>
            </a:r>
            <a:r>
              <a:rPr lang="en-US" sz="1800" dirty="0">
                <a:hlinkClick r:id="rId3"/>
              </a:rPr>
              <a:t>http://spablo-temporal.network/</a:t>
            </a:r>
            <a:r>
              <a:rPr lang="en-US" sz="1800" dirty="0"/>
              <a:t> </a:t>
            </a:r>
          </a:p>
        </p:txBody>
      </p:sp>
    </p:spTree>
    <p:extLst>
      <p:ext uri="{BB962C8B-B14F-4D97-AF65-F5344CB8AC3E}">
        <p14:creationId xmlns:p14="http://schemas.microsoft.com/office/powerpoint/2010/main" val="3549493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C2F252-B88D-2713-D951-0B4603CE9441}"/>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D388C6-070D-AD02-54D7-7B5E071641DC}"/>
              </a:ext>
            </a:extLst>
          </p:cNvPr>
          <p:cNvSpPr txBox="1"/>
          <p:nvPr/>
        </p:nvSpPr>
        <p:spPr>
          <a:xfrm>
            <a:off x="-1" y="-10121"/>
            <a:ext cx="12192000" cy="1015663"/>
          </a:xfrm>
          <a:prstGeom prst="rect">
            <a:avLst/>
          </a:prstGeom>
          <a:noFill/>
        </p:spPr>
        <p:txBody>
          <a:bodyPr wrap="square" rtlCol="0">
            <a:spAutoFit/>
          </a:bodyPr>
          <a:lstStyle/>
          <a:p>
            <a:r>
              <a:rPr lang="en-US" sz="6000" b="1" dirty="0">
                <a:solidFill>
                  <a:schemeClr val="bg1">
                    <a:lumMod val="85000"/>
                  </a:schemeClr>
                </a:solidFill>
              </a:rPr>
              <a:t>4: Formulation of questions</a:t>
            </a:r>
          </a:p>
        </p:txBody>
      </p:sp>
      <p:pic>
        <p:nvPicPr>
          <p:cNvPr id="3" name="Picture 2">
            <a:extLst>
              <a:ext uri="{FF2B5EF4-FFF2-40B4-BE49-F238E27FC236}">
                <a16:creationId xmlns:a16="http://schemas.microsoft.com/office/drawing/2014/main" id="{C2694CE4-1CAA-7125-2F85-8FB9B62E7AF7}"/>
              </a:ext>
            </a:extLst>
          </p:cNvPr>
          <p:cNvPicPr>
            <a:picLocks noChangeAspect="1"/>
          </p:cNvPicPr>
          <p:nvPr/>
        </p:nvPicPr>
        <p:blipFill>
          <a:blip r:embed="rId3"/>
          <a:stretch>
            <a:fillRect/>
          </a:stretch>
        </p:blipFill>
        <p:spPr>
          <a:xfrm>
            <a:off x="1835242" y="1353989"/>
            <a:ext cx="8193976" cy="5299729"/>
          </a:xfrm>
          <a:prstGeom prst="rect">
            <a:avLst/>
          </a:prstGeom>
        </p:spPr>
      </p:pic>
    </p:spTree>
    <p:extLst>
      <p:ext uri="{BB962C8B-B14F-4D97-AF65-F5344CB8AC3E}">
        <p14:creationId xmlns:p14="http://schemas.microsoft.com/office/powerpoint/2010/main" val="289214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C2F252-B88D-2713-D951-0B4603CE9441}"/>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D388C6-070D-AD02-54D7-7B5E071641DC}"/>
              </a:ext>
            </a:extLst>
          </p:cNvPr>
          <p:cNvSpPr txBox="1"/>
          <p:nvPr/>
        </p:nvSpPr>
        <p:spPr>
          <a:xfrm>
            <a:off x="-1" y="-10121"/>
            <a:ext cx="12192000" cy="1015663"/>
          </a:xfrm>
          <a:prstGeom prst="rect">
            <a:avLst/>
          </a:prstGeom>
          <a:noFill/>
        </p:spPr>
        <p:txBody>
          <a:bodyPr wrap="square" rtlCol="0">
            <a:spAutoFit/>
          </a:bodyPr>
          <a:lstStyle/>
          <a:p>
            <a:r>
              <a:rPr lang="en-US" sz="6000" b="1" dirty="0">
                <a:solidFill>
                  <a:schemeClr val="bg1">
                    <a:lumMod val="85000"/>
                  </a:schemeClr>
                </a:solidFill>
              </a:rPr>
              <a:t>5: Data collection</a:t>
            </a:r>
          </a:p>
        </p:txBody>
      </p:sp>
      <p:pic>
        <p:nvPicPr>
          <p:cNvPr id="4" name="Graphic 3" descr="Table with solid fill">
            <a:extLst>
              <a:ext uri="{FF2B5EF4-FFF2-40B4-BE49-F238E27FC236}">
                <a16:creationId xmlns:a16="http://schemas.microsoft.com/office/drawing/2014/main" id="{5D30CB76-8DC7-09C2-CDAE-4B0BED4896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5208" y="2417323"/>
            <a:ext cx="914400" cy="914400"/>
          </a:xfrm>
          <a:prstGeom prst="rect">
            <a:avLst/>
          </a:prstGeom>
        </p:spPr>
      </p:pic>
      <p:pic>
        <p:nvPicPr>
          <p:cNvPr id="8" name="Graphic 7" descr="Empty battery with solid fill">
            <a:extLst>
              <a:ext uri="{FF2B5EF4-FFF2-40B4-BE49-F238E27FC236}">
                <a16:creationId xmlns:a16="http://schemas.microsoft.com/office/drawing/2014/main" id="{B7C81807-9F12-9B4A-F270-CA8F301919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843" y="3400454"/>
            <a:ext cx="914400" cy="914400"/>
          </a:xfrm>
          <a:prstGeom prst="rect">
            <a:avLst/>
          </a:prstGeom>
        </p:spPr>
      </p:pic>
      <p:pic>
        <p:nvPicPr>
          <p:cNvPr id="10" name="Graphic 9" descr="Flying Money with solid fill">
            <a:extLst>
              <a:ext uri="{FF2B5EF4-FFF2-40B4-BE49-F238E27FC236}">
                <a16:creationId xmlns:a16="http://schemas.microsoft.com/office/drawing/2014/main" id="{AAE313C5-D090-B844-099A-5464F52E84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5771" y="2417321"/>
            <a:ext cx="914400" cy="914400"/>
          </a:xfrm>
          <a:prstGeom prst="rect">
            <a:avLst/>
          </a:prstGeom>
        </p:spPr>
      </p:pic>
      <p:pic>
        <p:nvPicPr>
          <p:cNvPr id="12" name="Graphic 11" descr="Stopwatch outline">
            <a:extLst>
              <a:ext uri="{FF2B5EF4-FFF2-40B4-BE49-F238E27FC236}">
                <a16:creationId xmlns:a16="http://schemas.microsoft.com/office/drawing/2014/main" id="{3C53D9D5-4015-D1A6-848E-5BD5664C7E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0843" y="1434193"/>
            <a:ext cx="914400" cy="914400"/>
          </a:xfrm>
          <a:prstGeom prst="rect">
            <a:avLst/>
          </a:prstGeom>
        </p:spPr>
      </p:pic>
      <p:cxnSp>
        <p:nvCxnSpPr>
          <p:cNvPr id="14" name="Straight Arrow Connector 13">
            <a:extLst>
              <a:ext uri="{FF2B5EF4-FFF2-40B4-BE49-F238E27FC236}">
                <a16:creationId xmlns:a16="http://schemas.microsoft.com/office/drawing/2014/main" id="{3AC45290-2A8B-4B82-8E1D-6C682C047E3D}"/>
              </a:ext>
            </a:extLst>
          </p:cNvPr>
          <p:cNvCxnSpPr>
            <a:stCxn id="12" idx="3"/>
            <a:endCxn id="4" idx="1"/>
          </p:cNvCxnSpPr>
          <p:nvPr/>
        </p:nvCxnSpPr>
        <p:spPr>
          <a:xfrm>
            <a:off x="1215243" y="1891393"/>
            <a:ext cx="979965" cy="98313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6696477-47F4-AC51-CF2E-6DF7AEE1BABB}"/>
              </a:ext>
            </a:extLst>
          </p:cNvPr>
          <p:cNvCxnSpPr>
            <a:cxnSpLocks/>
            <a:stCxn id="10" idx="3"/>
            <a:endCxn id="4" idx="1"/>
          </p:cNvCxnSpPr>
          <p:nvPr/>
        </p:nvCxnSpPr>
        <p:spPr>
          <a:xfrm>
            <a:off x="1220171" y="2874521"/>
            <a:ext cx="975037" cy="2"/>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6994C7E-6A85-49F2-8C1A-1CE9DCB29FCF}"/>
              </a:ext>
            </a:extLst>
          </p:cNvPr>
          <p:cNvCxnSpPr>
            <a:cxnSpLocks/>
            <a:stCxn id="8" idx="3"/>
            <a:endCxn id="4" idx="1"/>
          </p:cNvCxnSpPr>
          <p:nvPr/>
        </p:nvCxnSpPr>
        <p:spPr>
          <a:xfrm flipV="1">
            <a:off x="1215243" y="2874523"/>
            <a:ext cx="979965" cy="983131"/>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1A5FC81-FDE4-BA24-0431-F1EC89A16DDC}"/>
              </a:ext>
            </a:extLst>
          </p:cNvPr>
          <p:cNvSpPr txBox="1"/>
          <p:nvPr/>
        </p:nvSpPr>
        <p:spPr>
          <a:xfrm>
            <a:off x="5408577" y="1659285"/>
            <a:ext cx="6892905" cy="3539430"/>
          </a:xfrm>
          <a:prstGeom prst="rect">
            <a:avLst/>
          </a:prstGeom>
          <a:noFill/>
        </p:spPr>
        <p:txBody>
          <a:bodyPr wrap="square" rtlCol="0">
            <a:spAutoFit/>
          </a:bodyPr>
          <a:lstStyle/>
          <a:p>
            <a:r>
              <a:rPr lang="en-US" sz="2800" dirty="0"/>
              <a:t>To facilitate the search for data, eligibility criteria should be defined that take into account:</a:t>
            </a:r>
          </a:p>
          <a:p>
            <a:pPr marL="457200" indent="-457200">
              <a:buFont typeface="Arial" panose="020B0604020202020204" pitchFamily="34" charset="0"/>
              <a:buChar char="•"/>
            </a:pPr>
            <a:r>
              <a:rPr lang="en-US" sz="2800" dirty="0"/>
              <a:t>Animal population of interest</a:t>
            </a:r>
          </a:p>
          <a:p>
            <a:pPr marL="457200" indent="-457200">
              <a:buFont typeface="Arial" panose="020B0604020202020204" pitchFamily="34" charset="0"/>
              <a:buChar char="•"/>
            </a:pPr>
            <a:r>
              <a:rPr lang="en-US" sz="2800" dirty="0"/>
              <a:t>Variables of concern</a:t>
            </a:r>
          </a:p>
          <a:p>
            <a:pPr marL="457200" indent="-457200">
              <a:buFont typeface="Arial" panose="020B0604020202020204" pitchFamily="34" charset="0"/>
              <a:buChar char="•"/>
            </a:pPr>
            <a:r>
              <a:rPr lang="en-US" sz="2800" dirty="0"/>
              <a:t>Possible geographical and time restrictions</a:t>
            </a:r>
          </a:p>
          <a:p>
            <a:endParaRPr lang="en-US" sz="2800" dirty="0"/>
          </a:p>
        </p:txBody>
      </p:sp>
      <p:pic>
        <p:nvPicPr>
          <p:cNvPr id="47" name="Picture 46">
            <a:extLst>
              <a:ext uri="{FF2B5EF4-FFF2-40B4-BE49-F238E27FC236}">
                <a16:creationId xmlns:a16="http://schemas.microsoft.com/office/drawing/2014/main" id="{51983868-376D-7441-0119-CCDC925059AB}"/>
              </a:ext>
            </a:extLst>
          </p:cNvPr>
          <p:cNvPicPr>
            <a:picLocks noChangeAspect="1"/>
          </p:cNvPicPr>
          <p:nvPr/>
        </p:nvPicPr>
        <p:blipFill rotWithShape="1">
          <a:blip r:embed="rId11"/>
          <a:srcRect t="36564" b="33363"/>
          <a:stretch/>
        </p:blipFill>
        <p:spPr>
          <a:xfrm>
            <a:off x="300843" y="5267443"/>
            <a:ext cx="6218640" cy="1033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1618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C2F252-B88D-2713-D951-0B4603CE9441}"/>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D388C6-070D-AD02-54D7-7B5E071641DC}"/>
              </a:ext>
            </a:extLst>
          </p:cNvPr>
          <p:cNvSpPr txBox="1"/>
          <p:nvPr/>
        </p:nvSpPr>
        <p:spPr>
          <a:xfrm>
            <a:off x="-1" y="-10121"/>
            <a:ext cx="12192000" cy="1015663"/>
          </a:xfrm>
          <a:prstGeom prst="rect">
            <a:avLst/>
          </a:prstGeom>
          <a:noFill/>
        </p:spPr>
        <p:txBody>
          <a:bodyPr wrap="square" rtlCol="0">
            <a:spAutoFit/>
          </a:bodyPr>
          <a:lstStyle/>
          <a:p>
            <a:r>
              <a:rPr lang="en-US" sz="6000" b="1" dirty="0">
                <a:solidFill>
                  <a:schemeClr val="bg1">
                    <a:lumMod val="85000"/>
                  </a:schemeClr>
                </a:solidFill>
              </a:rPr>
              <a:t>6: Expert opinion</a:t>
            </a:r>
          </a:p>
        </p:txBody>
      </p:sp>
      <p:sp>
        <p:nvSpPr>
          <p:cNvPr id="2" name="TextBox 1">
            <a:extLst>
              <a:ext uri="{FF2B5EF4-FFF2-40B4-BE49-F238E27FC236}">
                <a16:creationId xmlns:a16="http://schemas.microsoft.com/office/drawing/2014/main" id="{E59381DF-8A42-62C5-A1D7-E2B1CB05CD15}"/>
              </a:ext>
            </a:extLst>
          </p:cNvPr>
          <p:cNvSpPr txBox="1"/>
          <p:nvPr/>
        </p:nvSpPr>
        <p:spPr>
          <a:xfrm>
            <a:off x="568513" y="3579753"/>
            <a:ext cx="4392549" cy="1815882"/>
          </a:xfrm>
          <a:prstGeom prst="rect">
            <a:avLst/>
          </a:prstGeom>
          <a:noFill/>
        </p:spPr>
        <p:txBody>
          <a:bodyPr wrap="none" rtlCol="0">
            <a:spAutoFit/>
          </a:bodyPr>
          <a:lstStyle/>
          <a:p>
            <a:pPr marL="285750" indent="-285750">
              <a:buFont typeface="Arial" panose="020B0604020202020204" pitchFamily="34" charset="0"/>
              <a:buChar char="•"/>
            </a:pPr>
            <a:r>
              <a:rPr lang="en-US" sz="2800" dirty="0"/>
              <a:t>Online questionnaire</a:t>
            </a:r>
          </a:p>
          <a:p>
            <a:pPr marL="285750" indent="-285750">
              <a:buFont typeface="Arial" panose="020B0604020202020204" pitchFamily="34" charset="0"/>
              <a:buChar char="•"/>
            </a:pPr>
            <a:r>
              <a:rPr lang="en-US" sz="2800" dirty="0"/>
              <a:t>Expert panel</a:t>
            </a:r>
          </a:p>
          <a:p>
            <a:pPr marL="285750" indent="-285750">
              <a:buFont typeface="Arial" panose="020B0604020202020204" pitchFamily="34" charset="0"/>
              <a:buChar char="•"/>
            </a:pPr>
            <a:r>
              <a:rPr lang="en-US" sz="2800" dirty="0"/>
              <a:t>Interviews</a:t>
            </a:r>
          </a:p>
          <a:p>
            <a:pPr marL="285750" indent="-285750">
              <a:buFont typeface="Arial" panose="020B0604020202020204" pitchFamily="34" charset="0"/>
              <a:buChar char="•"/>
            </a:pPr>
            <a:r>
              <a:rPr lang="en-US" sz="2800" dirty="0"/>
              <a:t>Focus groups discussions</a:t>
            </a:r>
          </a:p>
        </p:txBody>
      </p:sp>
      <p:pic>
        <p:nvPicPr>
          <p:cNvPr id="4" name="Graphic 3" descr="Questions with solid fill">
            <a:extLst>
              <a:ext uri="{FF2B5EF4-FFF2-40B4-BE49-F238E27FC236}">
                <a16:creationId xmlns:a16="http://schemas.microsoft.com/office/drawing/2014/main" id="{7B101621-7D4A-27A7-D18C-95907D16C6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9250" y="1290375"/>
            <a:ext cx="2138625" cy="2138625"/>
          </a:xfrm>
          <a:prstGeom prst="rect">
            <a:avLst/>
          </a:prstGeom>
        </p:spPr>
      </p:pic>
      <p:sp>
        <p:nvSpPr>
          <p:cNvPr id="9" name="TextBox 8">
            <a:extLst>
              <a:ext uri="{FF2B5EF4-FFF2-40B4-BE49-F238E27FC236}">
                <a16:creationId xmlns:a16="http://schemas.microsoft.com/office/drawing/2014/main" id="{C17B1FF8-3222-EBAB-98CE-3B0C2173EB22}"/>
              </a:ext>
            </a:extLst>
          </p:cNvPr>
          <p:cNvSpPr txBox="1"/>
          <p:nvPr/>
        </p:nvSpPr>
        <p:spPr>
          <a:xfrm>
            <a:off x="6254885" y="2957209"/>
            <a:ext cx="5937115" cy="2246769"/>
          </a:xfrm>
          <a:prstGeom prst="rect">
            <a:avLst/>
          </a:prstGeom>
          <a:noFill/>
        </p:spPr>
        <p:txBody>
          <a:bodyPr wrap="square" rtlCol="0">
            <a:spAutoFit/>
          </a:bodyPr>
          <a:lstStyle/>
          <a:p>
            <a:r>
              <a:rPr lang="en-US" sz="2800" dirty="0"/>
              <a:t>Expert knowledge elicitation methods include:</a:t>
            </a:r>
          </a:p>
          <a:p>
            <a:pPr marL="285750" indent="-285750">
              <a:buFontTx/>
              <a:buChar char="-"/>
            </a:pPr>
            <a:r>
              <a:rPr lang="en-US" sz="2800" dirty="0"/>
              <a:t>Sheffield protocol</a:t>
            </a:r>
          </a:p>
          <a:p>
            <a:pPr marL="285750" indent="-285750">
              <a:buFontTx/>
              <a:buChar char="-"/>
            </a:pPr>
            <a:r>
              <a:rPr lang="en-US" sz="2800" dirty="0"/>
              <a:t>Cooke’s method</a:t>
            </a:r>
          </a:p>
          <a:p>
            <a:pPr marL="285750" indent="-285750">
              <a:buFontTx/>
              <a:buChar char="-"/>
            </a:pPr>
            <a:r>
              <a:rPr lang="en-US" sz="2800" dirty="0"/>
              <a:t>Delphi method</a:t>
            </a:r>
          </a:p>
        </p:txBody>
      </p:sp>
    </p:spTree>
    <p:extLst>
      <p:ext uri="{BB962C8B-B14F-4D97-AF65-F5344CB8AC3E}">
        <p14:creationId xmlns:p14="http://schemas.microsoft.com/office/powerpoint/2010/main" val="189006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C2F252-B88D-2713-D951-0B4603CE9441}"/>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D388C6-070D-AD02-54D7-7B5E071641DC}"/>
              </a:ext>
            </a:extLst>
          </p:cNvPr>
          <p:cNvSpPr txBox="1"/>
          <p:nvPr/>
        </p:nvSpPr>
        <p:spPr>
          <a:xfrm>
            <a:off x="-1" y="-10121"/>
            <a:ext cx="12192000" cy="1015663"/>
          </a:xfrm>
          <a:prstGeom prst="rect">
            <a:avLst/>
          </a:prstGeom>
          <a:noFill/>
        </p:spPr>
        <p:txBody>
          <a:bodyPr wrap="square" rtlCol="0">
            <a:spAutoFit/>
          </a:bodyPr>
          <a:lstStyle/>
          <a:p>
            <a:r>
              <a:rPr lang="en-US" sz="6000" b="1" dirty="0">
                <a:solidFill>
                  <a:schemeClr val="bg1">
                    <a:lumMod val="85000"/>
                  </a:schemeClr>
                </a:solidFill>
              </a:rPr>
              <a:t>7: Performing the assessment</a:t>
            </a:r>
          </a:p>
        </p:txBody>
      </p:sp>
      <p:sp>
        <p:nvSpPr>
          <p:cNvPr id="2" name="TextBox 1">
            <a:extLst>
              <a:ext uri="{FF2B5EF4-FFF2-40B4-BE49-F238E27FC236}">
                <a16:creationId xmlns:a16="http://schemas.microsoft.com/office/drawing/2014/main" id="{2FBA93E3-083C-36DE-E97B-58554467BB5F}"/>
              </a:ext>
            </a:extLst>
          </p:cNvPr>
          <p:cNvSpPr txBox="1"/>
          <p:nvPr/>
        </p:nvSpPr>
        <p:spPr>
          <a:xfrm>
            <a:off x="97277" y="1111148"/>
            <a:ext cx="4396525" cy="1723549"/>
          </a:xfrm>
          <a:prstGeom prst="rect">
            <a:avLst/>
          </a:prstGeom>
          <a:noFill/>
        </p:spPr>
        <p:txBody>
          <a:bodyPr wrap="none" rtlCol="0">
            <a:spAutoFit/>
          </a:bodyPr>
          <a:lstStyle/>
          <a:p>
            <a:r>
              <a:rPr lang="en-US" dirty="0"/>
              <a:t>Type of outputs might include:</a:t>
            </a:r>
          </a:p>
          <a:p>
            <a:pPr marL="285750" indent="-285750">
              <a:buFont typeface="Arial" panose="020B0604020202020204" pitchFamily="34" charset="0"/>
              <a:buChar char="•"/>
            </a:pPr>
            <a:r>
              <a:rPr lang="en-US" dirty="0"/>
              <a:t>Probability</a:t>
            </a:r>
          </a:p>
          <a:p>
            <a:pPr marL="742950" lvl="1" indent="-285750">
              <a:buFont typeface="Arial" panose="020B0604020202020204" pitchFamily="34" charset="0"/>
              <a:buChar char="•"/>
            </a:pPr>
            <a:r>
              <a:rPr lang="en-US" sz="1200" dirty="0"/>
              <a:t>Probability of X event happening</a:t>
            </a:r>
          </a:p>
          <a:p>
            <a:pPr marL="742950" lvl="1" indent="-285750">
              <a:buFont typeface="Arial" panose="020B0604020202020204" pitchFamily="34" charset="0"/>
              <a:buChar char="•"/>
            </a:pPr>
            <a:r>
              <a:rPr lang="en-US" sz="1200" dirty="0"/>
              <a:t>Probability of more than 10 introductions per year</a:t>
            </a:r>
          </a:p>
          <a:p>
            <a:pPr marL="285750" indent="-285750">
              <a:buFont typeface="Arial" panose="020B0604020202020204" pitchFamily="34" charset="0"/>
              <a:buChar char="•"/>
            </a:pPr>
            <a:r>
              <a:rPr lang="en-US" dirty="0"/>
              <a:t>Consequences</a:t>
            </a:r>
          </a:p>
          <a:p>
            <a:pPr marL="742950" lvl="1" indent="-285750">
              <a:buFont typeface="Arial" panose="020B0604020202020204" pitchFamily="34" charset="0"/>
              <a:buChar char="•"/>
            </a:pPr>
            <a:r>
              <a:rPr lang="en-US" sz="1200" dirty="0"/>
              <a:t>Number of animals/people infected</a:t>
            </a:r>
          </a:p>
          <a:p>
            <a:pPr marL="742950" lvl="1" indent="-285750">
              <a:buFont typeface="Arial" panose="020B0604020202020204" pitchFamily="34" charset="0"/>
              <a:buChar char="•"/>
            </a:pPr>
            <a:r>
              <a:rPr lang="en-US" sz="1200" dirty="0"/>
              <a:t>Economic impact</a:t>
            </a:r>
          </a:p>
        </p:txBody>
      </p:sp>
      <p:pic>
        <p:nvPicPr>
          <p:cNvPr id="4" name="Picture 3">
            <a:extLst>
              <a:ext uri="{FF2B5EF4-FFF2-40B4-BE49-F238E27FC236}">
                <a16:creationId xmlns:a16="http://schemas.microsoft.com/office/drawing/2014/main" id="{75253CA2-0E67-EC46-B8CB-3225C166AC5F}"/>
              </a:ext>
            </a:extLst>
          </p:cNvPr>
          <p:cNvPicPr>
            <a:picLocks noChangeAspect="1"/>
          </p:cNvPicPr>
          <p:nvPr/>
        </p:nvPicPr>
        <p:blipFill>
          <a:blip r:embed="rId3"/>
          <a:stretch>
            <a:fillRect/>
          </a:stretch>
        </p:blipFill>
        <p:spPr>
          <a:xfrm>
            <a:off x="2772383" y="2940303"/>
            <a:ext cx="9342294" cy="3900934"/>
          </a:xfrm>
          <a:prstGeom prst="rect">
            <a:avLst/>
          </a:prstGeom>
        </p:spPr>
      </p:pic>
      <p:grpSp>
        <p:nvGrpSpPr>
          <p:cNvPr id="14" name="Group 13">
            <a:extLst>
              <a:ext uri="{FF2B5EF4-FFF2-40B4-BE49-F238E27FC236}">
                <a16:creationId xmlns:a16="http://schemas.microsoft.com/office/drawing/2014/main" id="{0774CD44-49C1-D2B6-971B-435C4AC2F531}"/>
              </a:ext>
            </a:extLst>
          </p:cNvPr>
          <p:cNvGrpSpPr/>
          <p:nvPr/>
        </p:nvGrpSpPr>
        <p:grpSpPr>
          <a:xfrm>
            <a:off x="-19457" y="3579211"/>
            <a:ext cx="2378834" cy="2902032"/>
            <a:chOff x="-19457" y="3579211"/>
            <a:chExt cx="2378834" cy="2902032"/>
          </a:xfrm>
        </p:grpSpPr>
        <p:sp>
          <p:nvSpPr>
            <p:cNvPr id="5" name="Rectangle 4">
              <a:extLst>
                <a:ext uri="{FF2B5EF4-FFF2-40B4-BE49-F238E27FC236}">
                  <a16:creationId xmlns:a16="http://schemas.microsoft.com/office/drawing/2014/main" id="{FCA67F17-BDBE-5AB5-EDDB-7A76D8DB4A89}"/>
                </a:ext>
              </a:extLst>
            </p:cNvPr>
            <p:cNvSpPr/>
            <p:nvPr/>
          </p:nvSpPr>
          <p:spPr>
            <a:xfrm>
              <a:off x="582863" y="3631038"/>
              <a:ext cx="243192" cy="2519463"/>
            </a:xfrm>
            <a:prstGeom prst="rect">
              <a:avLst/>
            </a:prstGeom>
            <a:gradFill flip="none" rotWithShape="1">
              <a:gsLst>
                <a:gs pos="0">
                  <a:schemeClr val="accent3">
                    <a:lumMod val="75000"/>
                  </a:schemeClr>
                </a:gs>
                <a:gs pos="62000">
                  <a:schemeClr val="accent1">
                    <a:lumMod val="45000"/>
                    <a:lumOff val="55000"/>
                  </a:schemeClr>
                </a:gs>
                <a:gs pos="83000">
                  <a:schemeClr val="accent1">
                    <a:lumMod val="45000"/>
                    <a:lumOff val="55000"/>
                  </a:schemeClr>
                </a:gs>
                <a:gs pos="100000">
                  <a:schemeClr val="accent1">
                    <a:lumMod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32B86B5-CE62-C0DA-AD4C-CE80D62B6F07}"/>
                </a:ext>
              </a:extLst>
            </p:cNvPr>
            <p:cNvSpPr txBox="1"/>
            <p:nvPr/>
          </p:nvSpPr>
          <p:spPr>
            <a:xfrm>
              <a:off x="-19457" y="6111911"/>
              <a:ext cx="1447832" cy="369332"/>
            </a:xfrm>
            <a:prstGeom prst="rect">
              <a:avLst/>
            </a:prstGeom>
            <a:noFill/>
          </p:spPr>
          <p:txBody>
            <a:bodyPr wrap="none" rtlCol="0">
              <a:spAutoFit/>
            </a:bodyPr>
            <a:lstStyle/>
            <a:p>
              <a:r>
                <a:rPr lang="en-US" dirty="0"/>
                <a:t>Level of risk</a:t>
              </a:r>
            </a:p>
          </p:txBody>
        </p:sp>
        <p:sp>
          <p:nvSpPr>
            <p:cNvPr id="9" name="TextBox 8">
              <a:extLst>
                <a:ext uri="{FF2B5EF4-FFF2-40B4-BE49-F238E27FC236}">
                  <a16:creationId xmlns:a16="http://schemas.microsoft.com/office/drawing/2014/main" id="{2F7F8E23-69A7-966A-CD67-93BCEB5CE60A}"/>
                </a:ext>
              </a:extLst>
            </p:cNvPr>
            <p:cNvSpPr txBox="1"/>
            <p:nvPr/>
          </p:nvSpPr>
          <p:spPr>
            <a:xfrm>
              <a:off x="898968" y="3579211"/>
              <a:ext cx="593432" cy="338554"/>
            </a:xfrm>
            <a:prstGeom prst="rect">
              <a:avLst/>
            </a:prstGeom>
            <a:noFill/>
          </p:spPr>
          <p:txBody>
            <a:bodyPr wrap="none" rtlCol="0">
              <a:spAutoFit/>
            </a:bodyPr>
            <a:lstStyle/>
            <a:p>
              <a:r>
                <a:rPr lang="en-US" sz="1600" dirty="0"/>
                <a:t>High</a:t>
              </a:r>
            </a:p>
          </p:txBody>
        </p:sp>
        <p:sp>
          <p:nvSpPr>
            <p:cNvPr id="11" name="TextBox 10">
              <a:extLst>
                <a:ext uri="{FF2B5EF4-FFF2-40B4-BE49-F238E27FC236}">
                  <a16:creationId xmlns:a16="http://schemas.microsoft.com/office/drawing/2014/main" id="{0C9BCC25-9897-3254-14E5-6BE1C60D0945}"/>
                </a:ext>
              </a:extLst>
            </p:cNvPr>
            <p:cNvSpPr txBox="1"/>
            <p:nvPr/>
          </p:nvSpPr>
          <p:spPr>
            <a:xfrm>
              <a:off x="898968" y="5811947"/>
              <a:ext cx="551754" cy="338554"/>
            </a:xfrm>
            <a:prstGeom prst="rect">
              <a:avLst/>
            </a:prstGeom>
            <a:noFill/>
          </p:spPr>
          <p:txBody>
            <a:bodyPr wrap="none" rtlCol="0">
              <a:spAutoFit/>
            </a:bodyPr>
            <a:lstStyle/>
            <a:p>
              <a:r>
                <a:rPr lang="en-US" sz="1600" dirty="0"/>
                <a:t>Low</a:t>
              </a:r>
            </a:p>
          </p:txBody>
        </p:sp>
        <p:sp>
          <p:nvSpPr>
            <p:cNvPr id="12" name="Right Brace 11">
              <a:extLst>
                <a:ext uri="{FF2B5EF4-FFF2-40B4-BE49-F238E27FC236}">
                  <a16:creationId xmlns:a16="http://schemas.microsoft.com/office/drawing/2014/main" id="{B3179729-7D74-F804-1846-E441A89F64FF}"/>
                </a:ext>
              </a:extLst>
            </p:cNvPr>
            <p:cNvSpPr/>
            <p:nvPr/>
          </p:nvSpPr>
          <p:spPr>
            <a:xfrm>
              <a:off x="1450722" y="3917765"/>
              <a:ext cx="408562" cy="199870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75B6546C-080D-83A3-545E-761876B36B24}"/>
                </a:ext>
              </a:extLst>
            </p:cNvPr>
            <p:cNvSpPr txBox="1"/>
            <p:nvPr/>
          </p:nvSpPr>
          <p:spPr>
            <a:xfrm>
              <a:off x="1905407" y="4475270"/>
              <a:ext cx="453970" cy="830997"/>
            </a:xfrm>
            <a:prstGeom prst="rect">
              <a:avLst/>
            </a:prstGeom>
            <a:noFill/>
          </p:spPr>
          <p:txBody>
            <a:bodyPr wrap="none" rtlCol="0">
              <a:spAutoFit/>
            </a:bodyPr>
            <a:lstStyle/>
            <a:p>
              <a:r>
                <a:rPr lang="en-US" sz="4800" b="1" dirty="0"/>
                <a:t>?</a:t>
              </a:r>
            </a:p>
          </p:txBody>
        </p:sp>
      </p:grpSp>
    </p:spTree>
    <p:extLst>
      <p:ext uri="{BB962C8B-B14F-4D97-AF65-F5344CB8AC3E}">
        <p14:creationId xmlns:p14="http://schemas.microsoft.com/office/powerpoint/2010/main" val="121407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92F871-48ED-37A1-B472-843C1B9C7DB6}"/>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008A31-F50D-76AB-0CDC-1371EA126D54}"/>
              </a:ext>
            </a:extLst>
          </p:cNvPr>
          <p:cNvSpPr txBox="1"/>
          <p:nvPr/>
        </p:nvSpPr>
        <p:spPr>
          <a:xfrm>
            <a:off x="-1" y="-10121"/>
            <a:ext cx="12192000" cy="1015663"/>
          </a:xfrm>
          <a:prstGeom prst="rect">
            <a:avLst/>
          </a:prstGeom>
          <a:noFill/>
        </p:spPr>
        <p:txBody>
          <a:bodyPr wrap="square" rtlCol="0">
            <a:spAutoFit/>
          </a:bodyPr>
          <a:lstStyle/>
          <a:p>
            <a:r>
              <a:rPr lang="en-US" sz="6000" b="1" dirty="0">
                <a:solidFill>
                  <a:schemeClr val="bg1">
                    <a:lumMod val="85000"/>
                  </a:schemeClr>
                </a:solidFill>
              </a:rPr>
              <a:t>7: Performing the assessment</a:t>
            </a:r>
          </a:p>
        </p:txBody>
      </p:sp>
      <p:pic>
        <p:nvPicPr>
          <p:cNvPr id="9" name="Picture 8">
            <a:extLst>
              <a:ext uri="{FF2B5EF4-FFF2-40B4-BE49-F238E27FC236}">
                <a16:creationId xmlns:a16="http://schemas.microsoft.com/office/drawing/2014/main" id="{DC9A1F11-7E9F-FFB8-4967-E979AEAAEDAC}"/>
              </a:ext>
            </a:extLst>
          </p:cNvPr>
          <p:cNvPicPr>
            <a:picLocks noChangeAspect="1"/>
          </p:cNvPicPr>
          <p:nvPr/>
        </p:nvPicPr>
        <p:blipFill>
          <a:blip r:embed="rId3"/>
          <a:stretch>
            <a:fillRect/>
          </a:stretch>
        </p:blipFill>
        <p:spPr>
          <a:xfrm>
            <a:off x="561538" y="3832698"/>
            <a:ext cx="3818667" cy="3025302"/>
          </a:xfrm>
          <a:prstGeom prst="rect">
            <a:avLst/>
          </a:prstGeom>
        </p:spPr>
      </p:pic>
      <p:pic>
        <p:nvPicPr>
          <p:cNvPr id="11" name="Picture 10">
            <a:extLst>
              <a:ext uri="{FF2B5EF4-FFF2-40B4-BE49-F238E27FC236}">
                <a16:creationId xmlns:a16="http://schemas.microsoft.com/office/drawing/2014/main" id="{682B1752-D7B8-406C-8F82-35DAD322C4E9}"/>
              </a:ext>
            </a:extLst>
          </p:cNvPr>
          <p:cNvPicPr>
            <a:picLocks noChangeAspect="1"/>
          </p:cNvPicPr>
          <p:nvPr/>
        </p:nvPicPr>
        <p:blipFill>
          <a:blip r:embed="rId4"/>
          <a:stretch>
            <a:fillRect/>
          </a:stretch>
        </p:blipFill>
        <p:spPr>
          <a:xfrm>
            <a:off x="5778681" y="1130229"/>
            <a:ext cx="6413318" cy="2624648"/>
          </a:xfrm>
          <a:prstGeom prst="rect">
            <a:avLst/>
          </a:prstGeom>
        </p:spPr>
      </p:pic>
    </p:spTree>
    <p:extLst>
      <p:ext uri="{BB962C8B-B14F-4D97-AF65-F5344CB8AC3E}">
        <p14:creationId xmlns:p14="http://schemas.microsoft.com/office/powerpoint/2010/main" val="4264492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C2F252-B88D-2713-D951-0B4603CE9441}"/>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D388C6-070D-AD02-54D7-7B5E071641DC}"/>
              </a:ext>
            </a:extLst>
          </p:cNvPr>
          <p:cNvSpPr txBox="1"/>
          <p:nvPr/>
        </p:nvSpPr>
        <p:spPr>
          <a:xfrm>
            <a:off x="-1" y="-10121"/>
            <a:ext cx="12192000" cy="1015663"/>
          </a:xfrm>
          <a:prstGeom prst="rect">
            <a:avLst/>
          </a:prstGeom>
          <a:noFill/>
        </p:spPr>
        <p:txBody>
          <a:bodyPr wrap="square" rtlCol="0">
            <a:spAutoFit/>
          </a:bodyPr>
          <a:lstStyle/>
          <a:p>
            <a:r>
              <a:rPr lang="en-US" sz="6000" b="1" dirty="0">
                <a:solidFill>
                  <a:schemeClr val="bg1">
                    <a:lumMod val="85000"/>
                  </a:schemeClr>
                </a:solidFill>
              </a:rPr>
              <a:t>8: Report</a:t>
            </a:r>
          </a:p>
        </p:txBody>
      </p:sp>
      <p:sp>
        <p:nvSpPr>
          <p:cNvPr id="2" name="TextBox 1">
            <a:extLst>
              <a:ext uri="{FF2B5EF4-FFF2-40B4-BE49-F238E27FC236}">
                <a16:creationId xmlns:a16="http://schemas.microsoft.com/office/drawing/2014/main" id="{8242A00A-87FF-4D6A-42B9-CBAFC0C06DA9}"/>
              </a:ext>
            </a:extLst>
          </p:cNvPr>
          <p:cNvSpPr txBox="1"/>
          <p:nvPr/>
        </p:nvSpPr>
        <p:spPr>
          <a:xfrm>
            <a:off x="525293" y="2198451"/>
            <a:ext cx="4833374" cy="2308324"/>
          </a:xfrm>
          <a:prstGeom prst="rect">
            <a:avLst/>
          </a:prstGeom>
          <a:noFill/>
        </p:spPr>
        <p:txBody>
          <a:bodyPr wrap="none" rtlCol="0">
            <a:spAutoFit/>
          </a:bodyPr>
          <a:lstStyle/>
          <a:p>
            <a:r>
              <a:rPr lang="en-US" sz="3600" dirty="0"/>
              <a:t>Target audience?</a:t>
            </a:r>
          </a:p>
          <a:p>
            <a:pPr marL="285750" indent="-285750">
              <a:buFontTx/>
              <a:buChar char="-"/>
            </a:pPr>
            <a:r>
              <a:rPr lang="en-US" sz="3600" dirty="0"/>
              <a:t>Risk managers</a:t>
            </a:r>
          </a:p>
          <a:p>
            <a:pPr marL="285750" indent="-285750">
              <a:buFontTx/>
              <a:buChar char="-"/>
            </a:pPr>
            <a:r>
              <a:rPr lang="en-US" sz="3600" dirty="0"/>
              <a:t>General public</a:t>
            </a:r>
          </a:p>
          <a:p>
            <a:pPr marL="285750" indent="-285750">
              <a:buFontTx/>
              <a:buChar char="-"/>
            </a:pPr>
            <a:r>
              <a:rPr lang="en-US" sz="3600" dirty="0"/>
              <a:t>Scientific community</a:t>
            </a:r>
          </a:p>
        </p:txBody>
      </p:sp>
      <p:pic>
        <p:nvPicPr>
          <p:cNvPr id="4" name="Graphic 3" descr="Document with solid fill">
            <a:extLst>
              <a:ext uri="{FF2B5EF4-FFF2-40B4-BE49-F238E27FC236}">
                <a16:creationId xmlns:a16="http://schemas.microsoft.com/office/drawing/2014/main" id="{B73E081F-330C-16FA-90F8-56CB74EB91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2425" y="1958502"/>
            <a:ext cx="2940996" cy="2940996"/>
          </a:xfrm>
          <a:prstGeom prst="rect">
            <a:avLst/>
          </a:prstGeom>
        </p:spPr>
      </p:pic>
    </p:spTree>
    <p:extLst>
      <p:ext uri="{BB962C8B-B14F-4D97-AF65-F5344CB8AC3E}">
        <p14:creationId xmlns:p14="http://schemas.microsoft.com/office/powerpoint/2010/main" val="3621347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text, letter&#10;&#10;Description automatically generated">
            <a:extLst>
              <a:ext uri="{FF2B5EF4-FFF2-40B4-BE49-F238E27FC236}">
                <a16:creationId xmlns:a16="http://schemas.microsoft.com/office/drawing/2014/main" id="{28ED47E1-EDBB-4C44-8D6A-ABB5E2C4D5D5}"/>
              </a:ext>
            </a:extLst>
          </p:cNvPr>
          <p:cNvPicPr>
            <a:picLocks noChangeAspect="1"/>
          </p:cNvPicPr>
          <p:nvPr/>
        </p:nvPicPr>
        <p:blipFill rotWithShape="1">
          <a:blip r:embed="rId3">
            <a:extLst>
              <a:ext uri="{28A0092B-C50C-407E-A947-70E740481C1C}">
                <a14:useLocalDpi xmlns:a14="http://schemas.microsoft.com/office/drawing/2010/main" val="0"/>
              </a:ext>
            </a:extLst>
          </a:blip>
          <a:srcRect t="72903" b="6510"/>
          <a:stretch/>
        </p:blipFill>
        <p:spPr>
          <a:xfrm>
            <a:off x="2117546" y="2148219"/>
            <a:ext cx="7337808" cy="481896"/>
          </a:xfrm>
          <a:prstGeom prst="rect">
            <a:avLst/>
          </a:prstGeom>
        </p:spPr>
      </p:pic>
      <p:pic>
        <p:nvPicPr>
          <p:cNvPr id="10" name="Picture 9" descr="Graphical user interface, text, letter&#10;&#10;Description automatically generated">
            <a:extLst>
              <a:ext uri="{FF2B5EF4-FFF2-40B4-BE49-F238E27FC236}">
                <a16:creationId xmlns:a16="http://schemas.microsoft.com/office/drawing/2014/main" id="{3575A3D4-4EAC-E440-AC86-8575937C936E}"/>
              </a:ext>
            </a:extLst>
          </p:cNvPr>
          <p:cNvPicPr>
            <a:picLocks noChangeAspect="1"/>
          </p:cNvPicPr>
          <p:nvPr/>
        </p:nvPicPr>
        <p:blipFill rotWithShape="1">
          <a:blip r:embed="rId3">
            <a:extLst>
              <a:ext uri="{28A0092B-C50C-407E-A947-70E740481C1C}">
                <a14:useLocalDpi xmlns:a14="http://schemas.microsoft.com/office/drawing/2010/main" val="0"/>
              </a:ext>
            </a:extLst>
          </a:blip>
          <a:srcRect t="16213" b="43222"/>
          <a:stretch/>
        </p:blipFill>
        <p:spPr>
          <a:xfrm>
            <a:off x="1999329" y="1222456"/>
            <a:ext cx="7337808" cy="949560"/>
          </a:xfrm>
          <a:prstGeom prst="rect">
            <a:avLst/>
          </a:prstGeom>
        </p:spPr>
      </p:pic>
      <p:sp>
        <p:nvSpPr>
          <p:cNvPr id="8" name="TextBox 7">
            <a:extLst>
              <a:ext uri="{FF2B5EF4-FFF2-40B4-BE49-F238E27FC236}">
                <a16:creationId xmlns:a16="http://schemas.microsoft.com/office/drawing/2014/main" id="{2B536701-0D9A-864B-8B3F-5E04574428D6}"/>
              </a:ext>
            </a:extLst>
          </p:cNvPr>
          <p:cNvSpPr txBox="1"/>
          <p:nvPr/>
        </p:nvSpPr>
        <p:spPr>
          <a:xfrm>
            <a:off x="483395" y="3350723"/>
            <a:ext cx="1440138" cy="2031325"/>
          </a:xfrm>
          <a:prstGeom prst="rect">
            <a:avLst/>
          </a:prstGeom>
          <a:noFill/>
        </p:spPr>
        <p:txBody>
          <a:bodyPr wrap="none" rtlCol="0">
            <a:spAutoFit/>
          </a:bodyPr>
          <a:lstStyle/>
          <a:p>
            <a:pPr marL="285750" indent="-285750">
              <a:buFont typeface="Arial" panose="020B0604020202020204" pitchFamily="34" charset="0"/>
              <a:buChar char="•"/>
            </a:pPr>
            <a:r>
              <a:rPr lang="es-ES_tradnl" b="1" dirty="0">
                <a:solidFill>
                  <a:schemeClr val="accent5">
                    <a:lumMod val="50000"/>
                  </a:schemeClr>
                </a:solidFill>
              </a:rPr>
              <a:t>SVARRA</a:t>
            </a:r>
          </a:p>
          <a:p>
            <a:pPr marL="285750" indent="-285750">
              <a:buFont typeface="Arial" panose="020B0604020202020204" pitchFamily="34" charset="0"/>
              <a:buChar char="•"/>
            </a:pPr>
            <a:r>
              <a:rPr lang="es-ES_tradnl" b="1" dirty="0">
                <a:solidFill>
                  <a:schemeClr val="accent5">
                    <a:lumMod val="50000"/>
                  </a:schemeClr>
                </a:solidFill>
              </a:rPr>
              <a:t>MINTRISK</a:t>
            </a:r>
          </a:p>
          <a:p>
            <a:pPr marL="285750" indent="-285750">
              <a:buFont typeface="Arial" panose="020B0604020202020204" pitchFamily="34" charset="0"/>
              <a:buChar char="•"/>
            </a:pPr>
            <a:r>
              <a:rPr lang="es-ES_tradnl" b="1" dirty="0">
                <a:solidFill>
                  <a:schemeClr val="accent5">
                    <a:lumMod val="50000"/>
                  </a:schemeClr>
                </a:solidFill>
              </a:rPr>
              <a:t>RRAT</a:t>
            </a:r>
          </a:p>
          <a:p>
            <a:pPr marL="285750" indent="-285750">
              <a:buFont typeface="Arial" panose="020B0604020202020204" pitchFamily="34" charset="0"/>
              <a:buChar char="•"/>
            </a:pPr>
            <a:r>
              <a:rPr lang="es-ES_tradnl" b="1" dirty="0">
                <a:solidFill>
                  <a:schemeClr val="accent5">
                    <a:lumMod val="50000"/>
                  </a:schemeClr>
                </a:solidFill>
              </a:rPr>
              <a:t>IDM</a:t>
            </a:r>
          </a:p>
          <a:p>
            <a:pPr marL="285750" indent="-285750">
              <a:buFont typeface="Arial" panose="020B0604020202020204" pitchFamily="34" charset="0"/>
              <a:buChar char="•"/>
            </a:pPr>
            <a:r>
              <a:rPr lang="es-ES_tradnl" b="1" dirty="0">
                <a:solidFill>
                  <a:schemeClr val="accent5">
                    <a:lumMod val="50000"/>
                  </a:schemeClr>
                </a:solidFill>
              </a:rPr>
              <a:t>NORA</a:t>
            </a:r>
          </a:p>
          <a:p>
            <a:pPr marL="285750" indent="-285750">
              <a:buFont typeface="Arial" panose="020B0604020202020204" pitchFamily="34" charset="0"/>
              <a:buChar char="•"/>
            </a:pPr>
            <a:r>
              <a:rPr lang="es-ES_tradnl" b="1" dirty="0">
                <a:solidFill>
                  <a:schemeClr val="accent5">
                    <a:lumMod val="50000"/>
                  </a:schemeClr>
                </a:solidFill>
              </a:rPr>
              <a:t>SPARE</a:t>
            </a:r>
          </a:p>
          <a:p>
            <a:pPr marL="285750" indent="-285750">
              <a:buFont typeface="Arial" panose="020B0604020202020204" pitchFamily="34" charset="0"/>
              <a:buChar char="•"/>
            </a:pPr>
            <a:r>
              <a:rPr lang="es-ES_tradnl" b="1" dirty="0">
                <a:solidFill>
                  <a:schemeClr val="accent5">
                    <a:lumMod val="50000"/>
                  </a:schemeClr>
                </a:solidFill>
              </a:rPr>
              <a:t>COMPARE</a:t>
            </a:r>
          </a:p>
        </p:txBody>
      </p:sp>
      <p:pic>
        <p:nvPicPr>
          <p:cNvPr id="11" name="Picture 10" descr="Text&#10;&#10;Description automatically generated">
            <a:extLst>
              <a:ext uri="{FF2B5EF4-FFF2-40B4-BE49-F238E27FC236}">
                <a16:creationId xmlns:a16="http://schemas.microsoft.com/office/drawing/2014/main" id="{DFD98F22-5662-5F46-A71D-53461685F5B2}"/>
              </a:ext>
            </a:extLst>
          </p:cNvPr>
          <p:cNvPicPr>
            <a:picLocks noChangeAspect="1"/>
          </p:cNvPicPr>
          <p:nvPr/>
        </p:nvPicPr>
        <p:blipFill rotWithShape="1">
          <a:blip r:embed="rId4">
            <a:extLst>
              <a:ext uri="{28A0092B-C50C-407E-A947-70E740481C1C}">
                <a14:useLocalDpi xmlns:a14="http://schemas.microsoft.com/office/drawing/2010/main" val="0"/>
              </a:ext>
            </a:extLst>
          </a:blip>
          <a:srcRect t="780" r="6442" b="2037"/>
          <a:stretch/>
        </p:blipFill>
        <p:spPr>
          <a:xfrm>
            <a:off x="4418146" y="2622928"/>
            <a:ext cx="4516383" cy="3677364"/>
          </a:xfrm>
          <a:prstGeom prst="rect">
            <a:avLst/>
          </a:prstGeom>
        </p:spPr>
      </p:pic>
      <p:sp>
        <p:nvSpPr>
          <p:cNvPr id="13" name="TextBox 12">
            <a:extLst>
              <a:ext uri="{FF2B5EF4-FFF2-40B4-BE49-F238E27FC236}">
                <a16:creationId xmlns:a16="http://schemas.microsoft.com/office/drawing/2014/main" id="{146915BA-8833-4545-8FB2-663493260DB6}"/>
              </a:ext>
            </a:extLst>
          </p:cNvPr>
          <p:cNvSpPr txBox="1"/>
          <p:nvPr/>
        </p:nvSpPr>
        <p:spPr>
          <a:xfrm>
            <a:off x="2117546" y="4875868"/>
            <a:ext cx="1191352" cy="307777"/>
          </a:xfrm>
          <a:prstGeom prst="rect">
            <a:avLst/>
          </a:prstGeom>
          <a:noFill/>
        </p:spPr>
        <p:txBody>
          <a:bodyPr wrap="none" rtlCol="0">
            <a:spAutoFit/>
          </a:bodyPr>
          <a:lstStyle/>
          <a:p>
            <a:r>
              <a:rPr lang="en-US" sz="1400" dirty="0">
                <a:solidFill>
                  <a:schemeClr val="bg2">
                    <a:lumMod val="50000"/>
                  </a:schemeClr>
                </a:solidFill>
              </a:rPr>
              <a:t>Quantitative</a:t>
            </a:r>
          </a:p>
        </p:txBody>
      </p:sp>
      <p:sp>
        <p:nvSpPr>
          <p:cNvPr id="14" name="Right Brace 13">
            <a:extLst>
              <a:ext uri="{FF2B5EF4-FFF2-40B4-BE49-F238E27FC236}">
                <a16:creationId xmlns:a16="http://schemas.microsoft.com/office/drawing/2014/main" id="{D37967BA-576E-B140-AF54-08AE87F01393}"/>
              </a:ext>
            </a:extLst>
          </p:cNvPr>
          <p:cNvSpPr/>
          <p:nvPr/>
        </p:nvSpPr>
        <p:spPr>
          <a:xfrm>
            <a:off x="1843784" y="4811121"/>
            <a:ext cx="283029" cy="481897"/>
          </a:xfrm>
          <a:prstGeom prst="rightBrace">
            <a:avLst/>
          </a:prstGeom>
          <a:noFill/>
          <a:ln w="28575">
            <a:solidFill>
              <a:srgbClr val="97700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15" name="TextBox 14">
            <a:extLst>
              <a:ext uri="{FF2B5EF4-FFF2-40B4-BE49-F238E27FC236}">
                <a16:creationId xmlns:a16="http://schemas.microsoft.com/office/drawing/2014/main" id="{DE003B3D-5FA1-1244-AE7E-BAE23533CED5}"/>
              </a:ext>
            </a:extLst>
          </p:cNvPr>
          <p:cNvSpPr txBox="1"/>
          <p:nvPr/>
        </p:nvSpPr>
        <p:spPr>
          <a:xfrm>
            <a:off x="2126813" y="4072201"/>
            <a:ext cx="1619354" cy="307777"/>
          </a:xfrm>
          <a:prstGeom prst="rect">
            <a:avLst/>
          </a:prstGeom>
          <a:noFill/>
        </p:spPr>
        <p:txBody>
          <a:bodyPr wrap="none" rtlCol="0">
            <a:spAutoFit/>
          </a:bodyPr>
          <a:lstStyle/>
          <a:p>
            <a:r>
              <a:rPr lang="en-US" sz="1400" dirty="0">
                <a:solidFill>
                  <a:schemeClr val="bg2">
                    <a:lumMod val="50000"/>
                  </a:schemeClr>
                </a:solidFill>
              </a:rPr>
              <a:t>Semi-quantitative</a:t>
            </a:r>
          </a:p>
        </p:txBody>
      </p:sp>
      <p:sp>
        <p:nvSpPr>
          <p:cNvPr id="16" name="Right Brace 15">
            <a:extLst>
              <a:ext uri="{FF2B5EF4-FFF2-40B4-BE49-F238E27FC236}">
                <a16:creationId xmlns:a16="http://schemas.microsoft.com/office/drawing/2014/main" id="{692BEEB4-A26F-0545-ABD6-EA650DA7C0D8}"/>
              </a:ext>
            </a:extLst>
          </p:cNvPr>
          <p:cNvSpPr/>
          <p:nvPr/>
        </p:nvSpPr>
        <p:spPr>
          <a:xfrm>
            <a:off x="1843784" y="3748384"/>
            <a:ext cx="283029" cy="949560"/>
          </a:xfrm>
          <a:prstGeom prst="rightBrace">
            <a:avLst/>
          </a:prstGeom>
          <a:noFill/>
          <a:ln w="28575">
            <a:solidFill>
              <a:srgbClr val="97700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17" name="TextBox 16">
            <a:extLst>
              <a:ext uri="{FF2B5EF4-FFF2-40B4-BE49-F238E27FC236}">
                <a16:creationId xmlns:a16="http://schemas.microsoft.com/office/drawing/2014/main" id="{0C28D070-C1FA-2444-BC9E-9B66796C7643}"/>
              </a:ext>
            </a:extLst>
          </p:cNvPr>
          <p:cNvSpPr txBox="1"/>
          <p:nvPr/>
        </p:nvSpPr>
        <p:spPr>
          <a:xfrm>
            <a:off x="2145180" y="3460213"/>
            <a:ext cx="1075936" cy="307777"/>
          </a:xfrm>
          <a:prstGeom prst="rect">
            <a:avLst/>
          </a:prstGeom>
          <a:noFill/>
        </p:spPr>
        <p:txBody>
          <a:bodyPr wrap="none" rtlCol="0">
            <a:spAutoFit/>
          </a:bodyPr>
          <a:lstStyle/>
          <a:p>
            <a:r>
              <a:rPr lang="en-US" sz="1400" dirty="0">
                <a:solidFill>
                  <a:schemeClr val="bg2">
                    <a:lumMod val="50000"/>
                  </a:schemeClr>
                </a:solidFill>
              </a:rPr>
              <a:t>Qualitative</a:t>
            </a:r>
          </a:p>
        </p:txBody>
      </p:sp>
      <p:sp>
        <p:nvSpPr>
          <p:cNvPr id="18" name="Right Brace 17">
            <a:extLst>
              <a:ext uri="{FF2B5EF4-FFF2-40B4-BE49-F238E27FC236}">
                <a16:creationId xmlns:a16="http://schemas.microsoft.com/office/drawing/2014/main" id="{32564A0D-6647-8843-97D8-CCE7080E247B}"/>
              </a:ext>
            </a:extLst>
          </p:cNvPr>
          <p:cNvSpPr/>
          <p:nvPr/>
        </p:nvSpPr>
        <p:spPr>
          <a:xfrm>
            <a:off x="1815237" y="3429000"/>
            <a:ext cx="283029" cy="263681"/>
          </a:xfrm>
          <a:prstGeom prst="rightBrace">
            <a:avLst/>
          </a:prstGeom>
          <a:noFill/>
          <a:ln w="28575">
            <a:solidFill>
              <a:srgbClr val="97700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pic>
        <p:nvPicPr>
          <p:cNvPr id="19" name="Picture 18" descr="A picture containing text, mammal, bovine&#10;&#10;Description automatically generated">
            <a:extLst>
              <a:ext uri="{FF2B5EF4-FFF2-40B4-BE49-F238E27FC236}">
                <a16:creationId xmlns:a16="http://schemas.microsoft.com/office/drawing/2014/main" id="{4C990C27-0ADF-6345-B8FC-63FEBA3A03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2666" y="2764221"/>
            <a:ext cx="2228194" cy="3165911"/>
          </a:xfrm>
          <a:prstGeom prst="rect">
            <a:avLst/>
          </a:prstGeom>
        </p:spPr>
      </p:pic>
      <p:sp>
        <p:nvSpPr>
          <p:cNvPr id="20" name="Rectangle 19">
            <a:extLst>
              <a:ext uri="{FF2B5EF4-FFF2-40B4-BE49-F238E27FC236}">
                <a16:creationId xmlns:a16="http://schemas.microsoft.com/office/drawing/2014/main" id="{EABB6783-14AC-CA49-87CC-63A550F5538C}"/>
              </a:ext>
            </a:extLst>
          </p:cNvPr>
          <p:cNvSpPr/>
          <p:nvPr/>
        </p:nvSpPr>
        <p:spPr>
          <a:xfrm>
            <a:off x="4418146" y="5635544"/>
            <a:ext cx="4516383" cy="66474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Rectangle 22">
            <a:extLst>
              <a:ext uri="{FF2B5EF4-FFF2-40B4-BE49-F238E27FC236}">
                <a16:creationId xmlns:a16="http://schemas.microsoft.com/office/drawing/2014/main" id="{AB300CAA-91F6-E5D5-6292-D865B7F7B191}"/>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B7ACA88-E842-8A71-F1E6-0A649AF07AA2}"/>
              </a:ext>
            </a:extLst>
          </p:cNvPr>
          <p:cNvSpPr txBox="1"/>
          <p:nvPr/>
        </p:nvSpPr>
        <p:spPr>
          <a:xfrm>
            <a:off x="0" y="-10121"/>
            <a:ext cx="6867728" cy="1015663"/>
          </a:xfrm>
          <a:prstGeom prst="rect">
            <a:avLst/>
          </a:prstGeom>
          <a:noFill/>
        </p:spPr>
        <p:txBody>
          <a:bodyPr wrap="square" rtlCol="0">
            <a:spAutoFit/>
          </a:bodyPr>
          <a:lstStyle/>
          <a:p>
            <a:r>
              <a:rPr lang="en-US" sz="6000" b="1" dirty="0">
                <a:solidFill>
                  <a:schemeClr val="bg1">
                    <a:lumMod val="85000"/>
                  </a:schemeClr>
                </a:solidFill>
              </a:rPr>
              <a:t>Some examples</a:t>
            </a:r>
          </a:p>
        </p:txBody>
      </p:sp>
    </p:spTree>
    <p:extLst>
      <p:ext uri="{BB962C8B-B14F-4D97-AF65-F5344CB8AC3E}">
        <p14:creationId xmlns:p14="http://schemas.microsoft.com/office/powerpoint/2010/main" val="197134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animBg="1"/>
      <p:bldP spid="15" grpId="0"/>
      <p:bldP spid="16" grpId="0" animBg="1"/>
      <p:bldP spid="17" grpId="0"/>
      <p:bldP spid="18"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9ED1D3F-04D7-9849-5589-2BF32EF53EB6}"/>
              </a:ext>
            </a:extLst>
          </p:cNvPr>
          <p:cNvPicPr>
            <a:picLocks noChangeAspect="1"/>
          </p:cNvPicPr>
          <p:nvPr/>
        </p:nvPicPr>
        <p:blipFill>
          <a:blip r:embed="rId3"/>
          <a:stretch>
            <a:fillRect/>
          </a:stretch>
        </p:blipFill>
        <p:spPr>
          <a:xfrm>
            <a:off x="0" y="754076"/>
            <a:ext cx="7422204" cy="4745111"/>
          </a:xfrm>
          <a:prstGeom prst="rect">
            <a:avLst/>
          </a:prstGeom>
        </p:spPr>
      </p:pic>
      <p:sp>
        <p:nvSpPr>
          <p:cNvPr id="23" name="Rectangle 22">
            <a:extLst>
              <a:ext uri="{FF2B5EF4-FFF2-40B4-BE49-F238E27FC236}">
                <a16:creationId xmlns:a16="http://schemas.microsoft.com/office/drawing/2014/main" id="{AB300CAA-91F6-E5D5-6292-D865B7F7B191}"/>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B7ACA88-E842-8A71-F1E6-0A649AF07AA2}"/>
              </a:ext>
            </a:extLst>
          </p:cNvPr>
          <p:cNvSpPr txBox="1"/>
          <p:nvPr/>
        </p:nvSpPr>
        <p:spPr>
          <a:xfrm>
            <a:off x="0" y="-10121"/>
            <a:ext cx="6867728" cy="1015663"/>
          </a:xfrm>
          <a:prstGeom prst="rect">
            <a:avLst/>
          </a:prstGeom>
          <a:noFill/>
        </p:spPr>
        <p:txBody>
          <a:bodyPr wrap="square" rtlCol="0">
            <a:spAutoFit/>
          </a:bodyPr>
          <a:lstStyle/>
          <a:p>
            <a:r>
              <a:rPr lang="en-US" sz="6000" b="1" dirty="0">
                <a:solidFill>
                  <a:schemeClr val="bg1">
                    <a:lumMod val="85000"/>
                  </a:schemeClr>
                </a:solidFill>
              </a:rPr>
              <a:t>Some examples</a:t>
            </a:r>
          </a:p>
        </p:txBody>
      </p:sp>
      <p:pic>
        <p:nvPicPr>
          <p:cNvPr id="3" name="Picture 2">
            <a:extLst>
              <a:ext uri="{FF2B5EF4-FFF2-40B4-BE49-F238E27FC236}">
                <a16:creationId xmlns:a16="http://schemas.microsoft.com/office/drawing/2014/main" id="{BB6975A9-F3BC-7432-6C47-C997FE82CF72}"/>
              </a:ext>
            </a:extLst>
          </p:cNvPr>
          <p:cNvPicPr>
            <a:picLocks noChangeAspect="1"/>
          </p:cNvPicPr>
          <p:nvPr/>
        </p:nvPicPr>
        <p:blipFill>
          <a:blip r:embed="rId4"/>
          <a:stretch>
            <a:fillRect/>
          </a:stretch>
        </p:blipFill>
        <p:spPr>
          <a:xfrm>
            <a:off x="6974732" y="5195767"/>
            <a:ext cx="5217268" cy="1662233"/>
          </a:xfrm>
          <a:prstGeom prst="rect">
            <a:avLst/>
          </a:prstGeom>
        </p:spPr>
      </p:pic>
    </p:spTree>
    <p:extLst>
      <p:ext uri="{BB962C8B-B14F-4D97-AF65-F5344CB8AC3E}">
        <p14:creationId xmlns:p14="http://schemas.microsoft.com/office/powerpoint/2010/main" val="1613504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C7F275-1634-3744-B4D0-8CAB746F1F5F}"/>
              </a:ext>
            </a:extLst>
          </p:cNvPr>
          <p:cNvPicPr>
            <a:picLocks noChangeAspect="1"/>
          </p:cNvPicPr>
          <p:nvPr/>
        </p:nvPicPr>
        <p:blipFill>
          <a:blip r:embed="rId3"/>
          <a:stretch>
            <a:fillRect/>
          </a:stretch>
        </p:blipFill>
        <p:spPr>
          <a:xfrm>
            <a:off x="7510236" y="1165681"/>
            <a:ext cx="1612900" cy="1257300"/>
          </a:xfrm>
          <a:prstGeom prst="rect">
            <a:avLst/>
          </a:prstGeom>
        </p:spPr>
      </p:pic>
      <p:pic>
        <p:nvPicPr>
          <p:cNvPr id="8" name="Picture 7">
            <a:extLst>
              <a:ext uri="{FF2B5EF4-FFF2-40B4-BE49-F238E27FC236}">
                <a16:creationId xmlns:a16="http://schemas.microsoft.com/office/drawing/2014/main" id="{282A1E08-D442-B94A-9A58-87D78403B6AA}"/>
              </a:ext>
            </a:extLst>
          </p:cNvPr>
          <p:cNvPicPr>
            <a:picLocks noChangeAspect="1"/>
          </p:cNvPicPr>
          <p:nvPr/>
        </p:nvPicPr>
        <p:blipFill>
          <a:blip r:embed="rId4"/>
          <a:stretch>
            <a:fillRect/>
          </a:stretch>
        </p:blipFill>
        <p:spPr>
          <a:xfrm>
            <a:off x="7700736" y="2842561"/>
            <a:ext cx="1422400" cy="1422400"/>
          </a:xfrm>
          <a:prstGeom prst="rect">
            <a:avLst/>
          </a:prstGeom>
        </p:spPr>
      </p:pic>
      <p:pic>
        <p:nvPicPr>
          <p:cNvPr id="9" name="Picture 8" descr="Text&#10;&#10;Description automatically generated">
            <a:extLst>
              <a:ext uri="{FF2B5EF4-FFF2-40B4-BE49-F238E27FC236}">
                <a16:creationId xmlns:a16="http://schemas.microsoft.com/office/drawing/2014/main" id="{A5E66D97-B994-6242-BE6A-E66F0F81FAB2}"/>
              </a:ext>
            </a:extLst>
          </p:cNvPr>
          <p:cNvPicPr>
            <a:picLocks noChangeAspect="1"/>
          </p:cNvPicPr>
          <p:nvPr/>
        </p:nvPicPr>
        <p:blipFill rotWithShape="1">
          <a:blip r:embed="rId5">
            <a:extLst>
              <a:ext uri="{28A0092B-C50C-407E-A947-70E740481C1C}">
                <a14:useLocalDpi xmlns:a14="http://schemas.microsoft.com/office/drawing/2010/main" val="0"/>
              </a:ext>
            </a:extLst>
          </a:blip>
          <a:srcRect r="34942"/>
          <a:stretch/>
        </p:blipFill>
        <p:spPr>
          <a:xfrm>
            <a:off x="9285629" y="1626014"/>
            <a:ext cx="2906371" cy="2857500"/>
          </a:xfrm>
          <a:prstGeom prst="rect">
            <a:avLst/>
          </a:prstGeom>
        </p:spPr>
      </p:pic>
      <p:sp>
        <p:nvSpPr>
          <p:cNvPr id="10" name="Rectangle 9">
            <a:extLst>
              <a:ext uri="{FF2B5EF4-FFF2-40B4-BE49-F238E27FC236}">
                <a16:creationId xmlns:a16="http://schemas.microsoft.com/office/drawing/2014/main" id="{049BF926-B222-2227-FA39-E0A2E0CB4B5B}"/>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28F402-EC62-49AF-36E7-B744C4DCF6A2}"/>
              </a:ext>
            </a:extLst>
          </p:cNvPr>
          <p:cNvSpPr txBox="1"/>
          <p:nvPr/>
        </p:nvSpPr>
        <p:spPr>
          <a:xfrm>
            <a:off x="-1" y="-10121"/>
            <a:ext cx="12192001" cy="923330"/>
          </a:xfrm>
          <a:prstGeom prst="rect">
            <a:avLst/>
          </a:prstGeom>
          <a:noFill/>
        </p:spPr>
        <p:txBody>
          <a:bodyPr wrap="square" rtlCol="0">
            <a:spAutoFit/>
          </a:bodyPr>
          <a:lstStyle/>
          <a:p>
            <a:r>
              <a:rPr lang="en-US" sz="5400" b="1" dirty="0">
                <a:solidFill>
                  <a:schemeClr val="bg1">
                    <a:lumMod val="85000"/>
                  </a:schemeClr>
                </a:solidFill>
              </a:rPr>
              <a:t>How to do the actual assessment?</a:t>
            </a:r>
          </a:p>
        </p:txBody>
      </p:sp>
      <p:pic>
        <p:nvPicPr>
          <p:cNvPr id="3" name="Picture 2">
            <a:extLst>
              <a:ext uri="{FF2B5EF4-FFF2-40B4-BE49-F238E27FC236}">
                <a16:creationId xmlns:a16="http://schemas.microsoft.com/office/drawing/2014/main" id="{5C8F52CD-C374-0214-95B4-DFFC5E9EE9C7}"/>
              </a:ext>
            </a:extLst>
          </p:cNvPr>
          <p:cNvPicPr>
            <a:picLocks noChangeAspect="1"/>
          </p:cNvPicPr>
          <p:nvPr/>
        </p:nvPicPr>
        <p:blipFill>
          <a:blip r:embed="rId6"/>
          <a:stretch>
            <a:fillRect/>
          </a:stretch>
        </p:blipFill>
        <p:spPr>
          <a:xfrm>
            <a:off x="5216272" y="4754982"/>
            <a:ext cx="5631064" cy="2103018"/>
          </a:xfrm>
          <a:prstGeom prst="rect">
            <a:avLst/>
          </a:prstGeom>
        </p:spPr>
      </p:pic>
      <p:pic>
        <p:nvPicPr>
          <p:cNvPr id="13" name="Picture 12">
            <a:extLst>
              <a:ext uri="{FF2B5EF4-FFF2-40B4-BE49-F238E27FC236}">
                <a16:creationId xmlns:a16="http://schemas.microsoft.com/office/drawing/2014/main" id="{0A6103E0-FDBA-71F9-819E-F3BD47AB6B54}"/>
              </a:ext>
            </a:extLst>
          </p:cNvPr>
          <p:cNvPicPr>
            <a:picLocks noChangeAspect="1"/>
          </p:cNvPicPr>
          <p:nvPr/>
        </p:nvPicPr>
        <p:blipFill>
          <a:blip r:embed="rId7"/>
          <a:stretch>
            <a:fillRect/>
          </a:stretch>
        </p:blipFill>
        <p:spPr>
          <a:xfrm>
            <a:off x="452147" y="1237490"/>
            <a:ext cx="4342212" cy="4015439"/>
          </a:xfrm>
          <a:prstGeom prst="rect">
            <a:avLst/>
          </a:prstGeom>
        </p:spPr>
      </p:pic>
    </p:spTree>
    <p:extLst>
      <p:ext uri="{BB962C8B-B14F-4D97-AF65-F5344CB8AC3E}">
        <p14:creationId xmlns:p14="http://schemas.microsoft.com/office/powerpoint/2010/main" val="162322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C2F252-B88D-2713-D951-0B4603CE9441}"/>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D388C6-070D-AD02-54D7-7B5E071641DC}"/>
              </a:ext>
            </a:extLst>
          </p:cNvPr>
          <p:cNvSpPr txBox="1"/>
          <p:nvPr/>
        </p:nvSpPr>
        <p:spPr>
          <a:xfrm>
            <a:off x="-1" y="-10121"/>
            <a:ext cx="12192000" cy="1015663"/>
          </a:xfrm>
          <a:prstGeom prst="rect">
            <a:avLst/>
          </a:prstGeom>
          <a:noFill/>
        </p:spPr>
        <p:txBody>
          <a:bodyPr wrap="square" rtlCol="0">
            <a:spAutoFit/>
          </a:bodyPr>
          <a:lstStyle/>
          <a:p>
            <a:r>
              <a:rPr lang="en-US" sz="6000" b="1" dirty="0">
                <a:solidFill>
                  <a:schemeClr val="bg1">
                    <a:lumMod val="85000"/>
                  </a:schemeClr>
                </a:solidFill>
              </a:rPr>
              <a:t>Intro to </a:t>
            </a:r>
            <a:r>
              <a:rPr lang="en-US" sz="6000" b="1" dirty="0" err="1">
                <a:solidFill>
                  <a:schemeClr val="bg1">
                    <a:lumMod val="85000"/>
                  </a:schemeClr>
                </a:solidFill>
              </a:rPr>
              <a:t>Rstudio</a:t>
            </a:r>
            <a:endParaRPr lang="en-US" sz="6000" b="1" dirty="0">
              <a:solidFill>
                <a:schemeClr val="bg1">
                  <a:lumMod val="85000"/>
                </a:schemeClr>
              </a:solidFill>
            </a:endParaRPr>
          </a:p>
        </p:txBody>
      </p:sp>
      <p:pic>
        <p:nvPicPr>
          <p:cNvPr id="2" name="Picture 1">
            <a:extLst>
              <a:ext uri="{FF2B5EF4-FFF2-40B4-BE49-F238E27FC236}">
                <a16:creationId xmlns:a16="http://schemas.microsoft.com/office/drawing/2014/main" id="{118B1B97-1B29-6E6C-3F8C-6DFD31BE4136}"/>
              </a:ext>
            </a:extLst>
          </p:cNvPr>
          <p:cNvPicPr>
            <a:picLocks noChangeAspect="1"/>
          </p:cNvPicPr>
          <p:nvPr/>
        </p:nvPicPr>
        <p:blipFill>
          <a:blip r:embed="rId3"/>
          <a:stretch>
            <a:fillRect/>
          </a:stretch>
        </p:blipFill>
        <p:spPr>
          <a:xfrm>
            <a:off x="3965462" y="1245140"/>
            <a:ext cx="8144341" cy="5097293"/>
          </a:xfrm>
          <a:prstGeom prst="rect">
            <a:avLst/>
          </a:prstGeom>
        </p:spPr>
      </p:pic>
      <p:pic>
        <p:nvPicPr>
          <p:cNvPr id="5" name="Picture 4">
            <a:extLst>
              <a:ext uri="{FF2B5EF4-FFF2-40B4-BE49-F238E27FC236}">
                <a16:creationId xmlns:a16="http://schemas.microsoft.com/office/drawing/2014/main" id="{9DF2EDB5-D996-2C7C-89D3-B74D5B02A25A}"/>
              </a:ext>
            </a:extLst>
          </p:cNvPr>
          <p:cNvPicPr>
            <a:picLocks noChangeAspect="1"/>
          </p:cNvPicPr>
          <p:nvPr/>
        </p:nvPicPr>
        <p:blipFill>
          <a:blip r:embed="rId4"/>
          <a:stretch>
            <a:fillRect/>
          </a:stretch>
        </p:blipFill>
        <p:spPr>
          <a:xfrm>
            <a:off x="807878" y="1729886"/>
            <a:ext cx="1186292" cy="924747"/>
          </a:xfrm>
          <a:prstGeom prst="rect">
            <a:avLst/>
          </a:prstGeom>
        </p:spPr>
      </p:pic>
      <p:pic>
        <p:nvPicPr>
          <p:cNvPr id="3" name="Picture 2">
            <a:extLst>
              <a:ext uri="{FF2B5EF4-FFF2-40B4-BE49-F238E27FC236}">
                <a16:creationId xmlns:a16="http://schemas.microsoft.com/office/drawing/2014/main" id="{B06313E4-992C-DCC0-34F7-FF9886BCB781}"/>
              </a:ext>
            </a:extLst>
          </p:cNvPr>
          <p:cNvPicPr>
            <a:picLocks noChangeAspect="1"/>
          </p:cNvPicPr>
          <p:nvPr/>
        </p:nvPicPr>
        <p:blipFill>
          <a:blip r:embed="rId5"/>
          <a:stretch>
            <a:fillRect/>
          </a:stretch>
        </p:blipFill>
        <p:spPr>
          <a:xfrm>
            <a:off x="118788" y="2956301"/>
            <a:ext cx="3568543" cy="1246158"/>
          </a:xfrm>
          <a:prstGeom prst="rect">
            <a:avLst/>
          </a:prstGeom>
        </p:spPr>
      </p:pic>
    </p:spTree>
    <p:extLst>
      <p:ext uri="{BB962C8B-B14F-4D97-AF65-F5344CB8AC3E}">
        <p14:creationId xmlns:p14="http://schemas.microsoft.com/office/powerpoint/2010/main" val="220133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935A9D-733E-8FBB-5AE6-3FC1C7A26C5D}"/>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783A34-D9FC-0D13-275D-4D46EEC3E630}"/>
              </a:ext>
            </a:extLst>
          </p:cNvPr>
          <p:cNvSpPr>
            <a:spLocks noGrp="1"/>
          </p:cNvSpPr>
          <p:nvPr>
            <p:ph idx="1"/>
          </p:nvPr>
        </p:nvSpPr>
        <p:spPr/>
        <p:txBody>
          <a:bodyPr/>
          <a:lstStyle/>
          <a:p>
            <a:r>
              <a:rPr lang="en-US" dirty="0"/>
              <a:t>Introduction to RRA</a:t>
            </a:r>
          </a:p>
          <a:p>
            <a:pPr lvl="1"/>
            <a:r>
              <a:rPr lang="en-US" dirty="0"/>
              <a:t>Why RRA?</a:t>
            </a:r>
          </a:p>
          <a:p>
            <a:pPr lvl="1"/>
            <a:r>
              <a:rPr lang="en-US" dirty="0"/>
              <a:t>How to? (RRA steps)</a:t>
            </a:r>
          </a:p>
          <a:p>
            <a:endParaRPr lang="en-US" dirty="0"/>
          </a:p>
          <a:p>
            <a:r>
              <a:rPr lang="en-US" dirty="0"/>
              <a:t>Introduction to R studio</a:t>
            </a:r>
          </a:p>
          <a:p>
            <a:r>
              <a:rPr lang="en-US" dirty="0" err="1"/>
              <a:t>QuantRRA</a:t>
            </a:r>
            <a:endParaRPr lang="en-US" dirty="0"/>
          </a:p>
        </p:txBody>
      </p:sp>
      <p:sp>
        <p:nvSpPr>
          <p:cNvPr id="4" name="TextBox 3">
            <a:extLst>
              <a:ext uri="{FF2B5EF4-FFF2-40B4-BE49-F238E27FC236}">
                <a16:creationId xmlns:a16="http://schemas.microsoft.com/office/drawing/2014/main" id="{F47441A0-7563-3E57-AA96-BAB30D158875}"/>
              </a:ext>
            </a:extLst>
          </p:cNvPr>
          <p:cNvSpPr txBox="1"/>
          <p:nvPr/>
        </p:nvSpPr>
        <p:spPr>
          <a:xfrm>
            <a:off x="0" y="-10121"/>
            <a:ext cx="2565126" cy="1015663"/>
          </a:xfrm>
          <a:prstGeom prst="rect">
            <a:avLst/>
          </a:prstGeom>
          <a:noFill/>
        </p:spPr>
        <p:txBody>
          <a:bodyPr wrap="none" rtlCol="0">
            <a:spAutoFit/>
          </a:bodyPr>
          <a:lstStyle/>
          <a:p>
            <a:r>
              <a:rPr lang="en-US" sz="6000" b="1" dirty="0">
                <a:solidFill>
                  <a:schemeClr val="bg1">
                    <a:lumMod val="85000"/>
                  </a:schemeClr>
                </a:solidFill>
              </a:rPr>
              <a:t>Outline</a:t>
            </a:r>
          </a:p>
        </p:txBody>
      </p:sp>
    </p:spTree>
    <p:extLst>
      <p:ext uri="{BB962C8B-B14F-4D97-AF65-F5344CB8AC3E}">
        <p14:creationId xmlns:p14="http://schemas.microsoft.com/office/powerpoint/2010/main" val="1620089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C2F252-B88D-2713-D951-0B4603CE9441}"/>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D388C6-070D-AD02-54D7-7B5E071641DC}"/>
              </a:ext>
            </a:extLst>
          </p:cNvPr>
          <p:cNvSpPr txBox="1"/>
          <p:nvPr/>
        </p:nvSpPr>
        <p:spPr>
          <a:xfrm>
            <a:off x="-1" y="-10121"/>
            <a:ext cx="12192000" cy="1015663"/>
          </a:xfrm>
          <a:prstGeom prst="rect">
            <a:avLst/>
          </a:prstGeom>
          <a:noFill/>
        </p:spPr>
        <p:txBody>
          <a:bodyPr wrap="square" rtlCol="0">
            <a:spAutoFit/>
          </a:bodyPr>
          <a:lstStyle/>
          <a:p>
            <a:r>
              <a:rPr lang="en-US" sz="6000" b="1" dirty="0">
                <a:solidFill>
                  <a:schemeClr val="bg1">
                    <a:lumMod val="85000"/>
                  </a:schemeClr>
                </a:solidFill>
              </a:rPr>
              <a:t>Intro to </a:t>
            </a:r>
            <a:r>
              <a:rPr lang="en-US" sz="6000" b="1" dirty="0" err="1">
                <a:solidFill>
                  <a:schemeClr val="bg1">
                    <a:lumMod val="85000"/>
                  </a:schemeClr>
                </a:solidFill>
              </a:rPr>
              <a:t>Rstudio</a:t>
            </a:r>
            <a:endParaRPr lang="en-US" sz="6000" b="1" dirty="0">
              <a:solidFill>
                <a:schemeClr val="bg1">
                  <a:lumMod val="85000"/>
                </a:schemeClr>
              </a:solidFill>
            </a:endParaRPr>
          </a:p>
        </p:txBody>
      </p:sp>
      <p:pic>
        <p:nvPicPr>
          <p:cNvPr id="4" name="Picture 3">
            <a:extLst>
              <a:ext uri="{FF2B5EF4-FFF2-40B4-BE49-F238E27FC236}">
                <a16:creationId xmlns:a16="http://schemas.microsoft.com/office/drawing/2014/main" id="{5DD11289-3867-41B3-2C6F-3390C029D7AB}"/>
              </a:ext>
            </a:extLst>
          </p:cNvPr>
          <p:cNvPicPr>
            <a:picLocks noChangeAspect="1"/>
          </p:cNvPicPr>
          <p:nvPr/>
        </p:nvPicPr>
        <p:blipFill>
          <a:blip r:embed="rId3"/>
          <a:stretch>
            <a:fillRect/>
          </a:stretch>
        </p:blipFill>
        <p:spPr>
          <a:xfrm>
            <a:off x="308042" y="1137055"/>
            <a:ext cx="8229600" cy="1879600"/>
          </a:xfrm>
          <a:prstGeom prst="rect">
            <a:avLst/>
          </a:prstGeom>
        </p:spPr>
      </p:pic>
      <p:pic>
        <p:nvPicPr>
          <p:cNvPr id="8" name="Picture 7">
            <a:extLst>
              <a:ext uri="{FF2B5EF4-FFF2-40B4-BE49-F238E27FC236}">
                <a16:creationId xmlns:a16="http://schemas.microsoft.com/office/drawing/2014/main" id="{AF480546-34E9-38A4-9539-1C0A2914D1D0}"/>
              </a:ext>
            </a:extLst>
          </p:cNvPr>
          <p:cNvPicPr>
            <a:picLocks noChangeAspect="1"/>
          </p:cNvPicPr>
          <p:nvPr/>
        </p:nvPicPr>
        <p:blipFill>
          <a:blip r:embed="rId4"/>
          <a:stretch>
            <a:fillRect/>
          </a:stretch>
        </p:blipFill>
        <p:spPr>
          <a:xfrm>
            <a:off x="6796392" y="3575344"/>
            <a:ext cx="4854778" cy="3118232"/>
          </a:xfrm>
          <a:prstGeom prst="rect">
            <a:avLst/>
          </a:prstGeom>
        </p:spPr>
      </p:pic>
    </p:spTree>
    <p:extLst>
      <p:ext uri="{BB962C8B-B14F-4D97-AF65-F5344CB8AC3E}">
        <p14:creationId xmlns:p14="http://schemas.microsoft.com/office/powerpoint/2010/main" val="3820580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C2F252-B88D-2713-D951-0B4603CE9441}"/>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D388C6-070D-AD02-54D7-7B5E071641DC}"/>
              </a:ext>
            </a:extLst>
          </p:cNvPr>
          <p:cNvSpPr txBox="1"/>
          <p:nvPr/>
        </p:nvSpPr>
        <p:spPr>
          <a:xfrm>
            <a:off x="-1" y="-10121"/>
            <a:ext cx="12192000" cy="1015663"/>
          </a:xfrm>
          <a:prstGeom prst="rect">
            <a:avLst/>
          </a:prstGeom>
          <a:noFill/>
        </p:spPr>
        <p:txBody>
          <a:bodyPr wrap="square" rtlCol="0">
            <a:spAutoFit/>
          </a:bodyPr>
          <a:lstStyle/>
          <a:p>
            <a:r>
              <a:rPr lang="en-US" sz="6000" b="1" dirty="0">
                <a:solidFill>
                  <a:schemeClr val="bg1">
                    <a:lumMod val="85000"/>
                  </a:schemeClr>
                </a:solidFill>
              </a:rPr>
              <a:t>Lab</a:t>
            </a:r>
          </a:p>
        </p:txBody>
      </p:sp>
      <p:pic>
        <p:nvPicPr>
          <p:cNvPr id="9" name="Picture 8">
            <a:extLst>
              <a:ext uri="{FF2B5EF4-FFF2-40B4-BE49-F238E27FC236}">
                <a16:creationId xmlns:a16="http://schemas.microsoft.com/office/drawing/2014/main" id="{425769B6-2E4B-14A9-BC7B-8BE850C5B9AD}"/>
              </a:ext>
            </a:extLst>
          </p:cNvPr>
          <p:cNvPicPr>
            <a:picLocks noChangeAspect="1"/>
          </p:cNvPicPr>
          <p:nvPr/>
        </p:nvPicPr>
        <p:blipFill>
          <a:blip r:embed="rId3"/>
          <a:stretch>
            <a:fillRect/>
          </a:stretch>
        </p:blipFill>
        <p:spPr>
          <a:xfrm>
            <a:off x="1848254" y="1072209"/>
            <a:ext cx="8404699" cy="5785792"/>
          </a:xfrm>
          <a:prstGeom prst="rect">
            <a:avLst/>
          </a:prstGeom>
        </p:spPr>
      </p:pic>
    </p:spTree>
    <p:extLst>
      <p:ext uri="{BB962C8B-B14F-4D97-AF65-F5344CB8AC3E}">
        <p14:creationId xmlns:p14="http://schemas.microsoft.com/office/powerpoint/2010/main" val="245032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C2F252-B88D-2713-D951-0B4603CE9441}"/>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D388C6-070D-AD02-54D7-7B5E071641DC}"/>
              </a:ext>
            </a:extLst>
          </p:cNvPr>
          <p:cNvSpPr txBox="1"/>
          <p:nvPr/>
        </p:nvSpPr>
        <p:spPr>
          <a:xfrm>
            <a:off x="-1" y="-10121"/>
            <a:ext cx="12192000" cy="1015663"/>
          </a:xfrm>
          <a:prstGeom prst="rect">
            <a:avLst/>
          </a:prstGeom>
          <a:noFill/>
        </p:spPr>
        <p:txBody>
          <a:bodyPr wrap="square" rtlCol="0">
            <a:spAutoFit/>
          </a:bodyPr>
          <a:lstStyle/>
          <a:p>
            <a:r>
              <a:rPr lang="en-US" sz="6000" b="1" dirty="0">
                <a:solidFill>
                  <a:schemeClr val="bg1">
                    <a:lumMod val="85000"/>
                  </a:schemeClr>
                </a:solidFill>
              </a:rPr>
              <a:t>Lab </a:t>
            </a:r>
          </a:p>
        </p:txBody>
      </p:sp>
      <p:pic>
        <p:nvPicPr>
          <p:cNvPr id="3" name="Picture 2">
            <a:extLst>
              <a:ext uri="{FF2B5EF4-FFF2-40B4-BE49-F238E27FC236}">
                <a16:creationId xmlns:a16="http://schemas.microsoft.com/office/drawing/2014/main" id="{A552CC8D-1F04-A659-645A-E0D3B5BC1FEE}"/>
              </a:ext>
            </a:extLst>
          </p:cNvPr>
          <p:cNvPicPr>
            <a:picLocks noChangeAspect="1"/>
          </p:cNvPicPr>
          <p:nvPr/>
        </p:nvPicPr>
        <p:blipFill>
          <a:blip r:embed="rId3"/>
          <a:stretch>
            <a:fillRect/>
          </a:stretch>
        </p:blipFill>
        <p:spPr>
          <a:xfrm>
            <a:off x="6829494" y="2815347"/>
            <a:ext cx="5362505" cy="2571750"/>
          </a:xfrm>
          <a:prstGeom prst="rect">
            <a:avLst/>
          </a:prstGeom>
        </p:spPr>
      </p:pic>
      <p:pic>
        <p:nvPicPr>
          <p:cNvPr id="4" name="Picture 3">
            <a:extLst>
              <a:ext uri="{FF2B5EF4-FFF2-40B4-BE49-F238E27FC236}">
                <a16:creationId xmlns:a16="http://schemas.microsoft.com/office/drawing/2014/main" id="{79512AD1-1C71-1240-C2BC-312F4744A4B4}"/>
              </a:ext>
            </a:extLst>
          </p:cNvPr>
          <p:cNvPicPr>
            <a:picLocks noChangeAspect="1"/>
          </p:cNvPicPr>
          <p:nvPr/>
        </p:nvPicPr>
        <p:blipFill rotWithShape="1">
          <a:blip r:embed="rId4"/>
          <a:srcRect l="8756" r="8278"/>
          <a:stretch/>
        </p:blipFill>
        <p:spPr>
          <a:xfrm>
            <a:off x="0" y="2257830"/>
            <a:ext cx="5437762" cy="3686783"/>
          </a:xfrm>
          <a:prstGeom prst="rect">
            <a:avLst/>
          </a:prstGeom>
        </p:spPr>
      </p:pic>
      <p:sp>
        <p:nvSpPr>
          <p:cNvPr id="5" name="Right Arrow 4">
            <a:extLst>
              <a:ext uri="{FF2B5EF4-FFF2-40B4-BE49-F238E27FC236}">
                <a16:creationId xmlns:a16="http://schemas.microsoft.com/office/drawing/2014/main" id="{52135CBC-5F4C-D069-EA89-5121A149AE42}"/>
              </a:ext>
            </a:extLst>
          </p:cNvPr>
          <p:cNvSpPr/>
          <p:nvPr/>
        </p:nvSpPr>
        <p:spPr>
          <a:xfrm>
            <a:off x="5573949" y="3822970"/>
            <a:ext cx="1255545" cy="69066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8188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C2F252-B88D-2713-D951-0B4603CE9441}"/>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D388C6-070D-AD02-54D7-7B5E071641DC}"/>
              </a:ext>
            </a:extLst>
          </p:cNvPr>
          <p:cNvSpPr txBox="1"/>
          <p:nvPr/>
        </p:nvSpPr>
        <p:spPr>
          <a:xfrm>
            <a:off x="-1" y="-10121"/>
            <a:ext cx="12192000" cy="1015663"/>
          </a:xfrm>
          <a:prstGeom prst="rect">
            <a:avLst/>
          </a:prstGeom>
          <a:noFill/>
        </p:spPr>
        <p:txBody>
          <a:bodyPr wrap="square" rtlCol="0">
            <a:spAutoFit/>
          </a:bodyPr>
          <a:lstStyle/>
          <a:p>
            <a:r>
              <a:rPr lang="en-US" sz="6000" b="1" dirty="0">
                <a:solidFill>
                  <a:schemeClr val="bg1">
                    <a:lumMod val="85000"/>
                  </a:schemeClr>
                </a:solidFill>
              </a:rPr>
              <a:t>Sensitivity analysis</a:t>
            </a:r>
          </a:p>
        </p:txBody>
      </p:sp>
      <p:pic>
        <p:nvPicPr>
          <p:cNvPr id="2" name="Picture 1">
            <a:extLst>
              <a:ext uri="{FF2B5EF4-FFF2-40B4-BE49-F238E27FC236}">
                <a16:creationId xmlns:a16="http://schemas.microsoft.com/office/drawing/2014/main" id="{9E08A0B0-8328-128C-9900-A5382FD8AC7C}"/>
              </a:ext>
            </a:extLst>
          </p:cNvPr>
          <p:cNvPicPr>
            <a:picLocks noChangeAspect="1"/>
          </p:cNvPicPr>
          <p:nvPr/>
        </p:nvPicPr>
        <p:blipFill>
          <a:blip r:embed="rId3"/>
          <a:stretch>
            <a:fillRect/>
          </a:stretch>
        </p:blipFill>
        <p:spPr>
          <a:xfrm>
            <a:off x="-1" y="2519463"/>
            <a:ext cx="5077514" cy="3626796"/>
          </a:xfrm>
          <a:prstGeom prst="rect">
            <a:avLst/>
          </a:prstGeom>
        </p:spPr>
      </p:pic>
      <p:pic>
        <p:nvPicPr>
          <p:cNvPr id="5" name="Picture 4">
            <a:extLst>
              <a:ext uri="{FF2B5EF4-FFF2-40B4-BE49-F238E27FC236}">
                <a16:creationId xmlns:a16="http://schemas.microsoft.com/office/drawing/2014/main" id="{F776A0AD-83EC-42BE-BAFB-7C7AC43CBC50}"/>
              </a:ext>
            </a:extLst>
          </p:cNvPr>
          <p:cNvPicPr>
            <a:picLocks noChangeAspect="1"/>
          </p:cNvPicPr>
          <p:nvPr/>
        </p:nvPicPr>
        <p:blipFill>
          <a:blip r:embed="rId4"/>
          <a:stretch>
            <a:fillRect/>
          </a:stretch>
        </p:blipFill>
        <p:spPr>
          <a:xfrm>
            <a:off x="6442676" y="2251142"/>
            <a:ext cx="5644730" cy="4163438"/>
          </a:xfrm>
          <a:prstGeom prst="rect">
            <a:avLst/>
          </a:prstGeom>
        </p:spPr>
      </p:pic>
    </p:spTree>
    <p:extLst>
      <p:ext uri="{BB962C8B-B14F-4D97-AF65-F5344CB8AC3E}">
        <p14:creationId xmlns:p14="http://schemas.microsoft.com/office/powerpoint/2010/main" val="4207257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C2F252-B88D-2713-D951-0B4603CE9441}"/>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D388C6-070D-AD02-54D7-7B5E071641DC}"/>
              </a:ext>
            </a:extLst>
          </p:cNvPr>
          <p:cNvSpPr txBox="1"/>
          <p:nvPr/>
        </p:nvSpPr>
        <p:spPr>
          <a:xfrm>
            <a:off x="-1" y="-10121"/>
            <a:ext cx="12192000" cy="1015663"/>
          </a:xfrm>
          <a:prstGeom prst="rect">
            <a:avLst/>
          </a:prstGeom>
          <a:noFill/>
        </p:spPr>
        <p:txBody>
          <a:bodyPr wrap="square" rtlCol="0">
            <a:spAutoFit/>
          </a:bodyPr>
          <a:lstStyle/>
          <a:p>
            <a:r>
              <a:rPr lang="en-US" sz="6000" b="1" dirty="0">
                <a:solidFill>
                  <a:schemeClr val="bg1">
                    <a:lumMod val="85000"/>
                  </a:schemeClr>
                </a:solidFill>
              </a:rPr>
              <a:t>Interactive version</a:t>
            </a:r>
          </a:p>
        </p:txBody>
      </p:sp>
      <p:pic>
        <p:nvPicPr>
          <p:cNvPr id="4" name="Picture 3">
            <a:extLst>
              <a:ext uri="{FF2B5EF4-FFF2-40B4-BE49-F238E27FC236}">
                <a16:creationId xmlns:a16="http://schemas.microsoft.com/office/drawing/2014/main" id="{87C29B18-77EE-CD87-F1C2-3EF531F866CC}"/>
              </a:ext>
            </a:extLst>
          </p:cNvPr>
          <p:cNvPicPr>
            <a:picLocks noChangeAspect="1"/>
          </p:cNvPicPr>
          <p:nvPr/>
        </p:nvPicPr>
        <p:blipFill>
          <a:blip r:embed="rId3"/>
          <a:stretch>
            <a:fillRect/>
          </a:stretch>
        </p:blipFill>
        <p:spPr>
          <a:xfrm>
            <a:off x="7267741" y="1225685"/>
            <a:ext cx="4307415" cy="5379396"/>
          </a:xfrm>
          <a:prstGeom prst="rect">
            <a:avLst/>
          </a:prstGeom>
        </p:spPr>
      </p:pic>
      <p:pic>
        <p:nvPicPr>
          <p:cNvPr id="9" name="Picture 8">
            <a:extLst>
              <a:ext uri="{FF2B5EF4-FFF2-40B4-BE49-F238E27FC236}">
                <a16:creationId xmlns:a16="http://schemas.microsoft.com/office/drawing/2014/main" id="{1F73B481-2D69-AFD9-F44A-6F942554E9C9}"/>
              </a:ext>
            </a:extLst>
          </p:cNvPr>
          <p:cNvPicPr>
            <a:picLocks noChangeAspect="1"/>
          </p:cNvPicPr>
          <p:nvPr/>
        </p:nvPicPr>
        <p:blipFill>
          <a:blip r:embed="rId4"/>
          <a:stretch>
            <a:fillRect/>
          </a:stretch>
        </p:blipFill>
        <p:spPr>
          <a:xfrm>
            <a:off x="398832" y="1183096"/>
            <a:ext cx="5175117" cy="5522852"/>
          </a:xfrm>
          <a:prstGeom prst="rect">
            <a:avLst/>
          </a:prstGeom>
        </p:spPr>
      </p:pic>
    </p:spTree>
    <p:extLst>
      <p:ext uri="{BB962C8B-B14F-4D97-AF65-F5344CB8AC3E}">
        <p14:creationId xmlns:p14="http://schemas.microsoft.com/office/powerpoint/2010/main" val="3424370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C2F252-B88D-2713-D951-0B4603CE9441}"/>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D388C6-070D-AD02-54D7-7B5E071641DC}"/>
              </a:ext>
            </a:extLst>
          </p:cNvPr>
          <p:cNvSpPr txBox="1"/>
          <p:nvPr/>
        </p:nvSpPr>
        <p:spPr>
          <a:xfrm>
            <a:off x="-1" y="-10121"/>
            <a:ext cx="12192000" cy="1015663"/>
          </a:xfrm>
          <a:prstGeom prst="rect">
            <a:avLst/>
          </a:prstGeom>
          <a:noFill/>
        </p:spPr>
        <p:txBody>
          <a:bodyPr wrap="square" rtlCol="0">
            <a:spAutoFit/>
          </a:bodyPr>
          <a:lstStyle/>
          <a:p>
            <a:r>
              <a:rPr lang="en-US" sz="6000" b="1" dirty="0">
                <a:solidFill>
                  <a:schemeClr val="bg1">
                    <a:lumMod val="85000"/>
                  </a:schemeClr>
                </a:solidFill>
              </a:rPr>
              <a:t>Questions?</a:t>
            </a:r>
          </a:p>
        </p:txBody>
      </p:sp>
      <p:sp>
        <p:nvSpPr>
          <p:cNvPr id="2" name="TextBox 1">
            <a:extLst>
              <a:ext uri="{FF2B5EF4-FFF2-40B4-BE49-F238E27FC236}">
                <a16:creationId xmlns:a16="http://schemas.microsoft.com/office/drawing/2014/main" id="{1B337CAA-A6DC-2A48-3F9E-654159E7114C}"/>
              </a:ext>
            </a:extLst>
          </p:cNvPr>
          <p:cNvSpPr txBox="1"/>
          <p:nvPr/>
        </p:nvSpPr>
        <p:spPr>
          <a:xfrm>
            <a:off x="428018" y="5875506"/>
            <a:ext cx="4733027" cy="646331"/>
          </a:xfrm>
          <a:prstGeom prst="rect">
            <a:avLst/>
          </a:prstGeom>
          <a:noFill/>
        </p:spPr>
        <p:txBody>
          <a:bodyPr wrap="none" rtlCol="0">
            <a:spAutoFit/>
          </a:bodyPr>
          <a:lstStyle/>
          <a:p>
            <a:r>
              <a:rPr lang="en-US" dirty="0"/>
              <a:t>Contact: </a:t>
            </a:r>
            <a:r>
              <a:rPr lang="en-US" dirty="0">
                <a:hlinkClick r:id="rId3"/>
              </a:rPr>
              <a:t>jpgo@ucdavis.edu</a:t>
            </a:r>
            <a:endParaRPr lang="en-US" dirty="0"/>
          </a:p>
          <a:p>
            <a:r>
              <a:rPr lang="en-US" dirty="0"/>
              <a:t>Website: </a:t>
            </a:r>
            <a:r>
              <a:rPr lang="en-US" dirty="0">
                <a:hlinkClick r:id="rId4"/>
              </a:rPr>
              <a:t>http://spablo-temporal.network/</a:t>
            </a:r>
            <a:r>
              <a:rPr lang="en-US" dirty="0"/>
              <a:t> </a:t>
            </a:r>
          </a:p>
        </p:txBody>
      </p:sp>
    </p:spTree>
    <p:extLst>
      <p:ext uri="{BB962C8B-B14F-4D97-AF65-F5344CB8AC3E}">
        <p14:creationId xmlns:p14="http://schemas.microsoft.com/office/powerpoint/2010/main" val="3759482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DA6328-0AEB-CEEE-64D6-F9128BBD3831}"/>
              </a:ext>
            </a:extLst>
          </p:cNvPr>
          <p:cNvSpPr txBox="1"/>
          <p:nvPr/>
        </p:nvSpPr>
        <p:spPr>
          <a:xfrm>
            <a:off x="4206715" y="901254"/>
            <a:ext cx="2564741" cy="461665"/>
          </a:xfrm>
          <a:prstGeom prst="rect">
            <a:avLst/>
          </a:prstGeom>
          <a:solidFill>
            <a:schemeClr val="bg1">
              <a:lumMod val="95000"/>
            </a:schemeClr>
          </a:solidFill>
          <a:ln w="28575">
            <a:solidFill>
              <a:schemeClr val="tx1"/>
            </a:solidFill>
          </a:ln>
        </p:spPr>
        <p:txBody>
          <a:bodyPr wrap="none" rtlCol="0">
            <a:spAutoFit/>
          </a:bodyPr>
          <a:lstStyle/>
          <a:p>
            <a:r>
              <a:rPr lang="en-US" sz="2400" dirty="0"/>
              <a:t>Contact Probability</a:t>
            </a:r>
          </a:p>
        </p:txBody>
      </p:sp>
      <p:sp>
        <p:nvSpPr>
          <p:cNvPr id="5" name="TextBox 4">
            <a:extLst>
              <a:ext uri="{FF2B5EF4-FFF2-40B4-BE49-F238E27FC236}">
                <a16:creationId xmlns:a16="http://schemas.microsoft.com/office/drawing/2014/main" id="{E8307A7B-7389-35E2-8E7B-0ACDFA033571}"/>
              </a:ext>
            </a:extLst>
          </p:cNvPr>
          <p:cNvSpPr txBox="1"/>
          <p:nvPr/>
        </p:nvSpPr>
        <p:spPr>
          <a:xfrm>
            <a:off x="4004840" y="1900099"/>
            <a:ext cx="2966197" cy="461665"/>
          </a:xfrm>
          <a:prstGeom prst="rect">
            <a:avLst/>
          </a:prstGeom>
          <a:solidFill>
            <a:schemeClr val="bg1">
              <a:lumMod val="95000"/>
            </a:schemeClr>
          </a:solidFill>
          <a:ln w="28575">
            <a:solidFill>
              <a:schemeClr val="tx1"/>
            </a:solidFill>
          </a:ln>
        </p:spPr>
        <p:txBody>
          <a:bodyPr wrap="none" rtlCol="0">
            <a:spAutoFit/>
          </a:bodyPr>
          <a:lstStyle/>
          <a:p>
            <a:r>
              <a:rPr lang="en-US" sz="2400" dirty="0"/>
              <a:t>Aggression probability</a:t>
            </a:r>
          </a:p>
        </p:txBody>
      </p:sp>
      <p:sp>
        <p:nvSpPr>
          <p:cNvPr id="6" name="TextBox 5">
            <a:extLst>
              <a:ext uri="{FF2B5EF4-FFF2-40B4-BE49-F238E27FC236}">
                <a16:creationId xmlns:a16="http://schemas.microsoft.com/office/drawing/2014/main" id="{C1372C00-D36C-1A6E-D9D1-C182A69996FE}"/>
              </a:ext>
            </a:extLst>
          </p:cNvPr>
          <p:cNvSpPr txBox="1"/>
          <p:nvPr/>
        </p:nvSpPr>
        <p:spPr>
          <a:xfrm>
            <a:off x="3879100" y="4034571"/>
            <a:ext cx="3217676" cy="461665"/>
          </a:xfrm>
          <a:prstGeom prst="rect">
            <a:avLst/>
          </a:prstGeom>
          <a:solidFill>
            <a:schemeClr val="bg1">
              <a:lumMod val="95000"/>
            </a:schemeClr>
          </a:solidFill>
          <a:ln w="28575">
            <a:solidFill>
              <a:schemeClr val="tx1"/>
            </a:solidFill>
          </a:ln>
        </p:spPr>
        <p:txBody>
          <a:bodyPr wrap="none" rtlCol="0">
            <a:spAutoFit/>
          </a:bodyPr>
          <a:lstStyle/>
          <a:p>
            <a:r>
              <a:rPr lang="en-US" sz="2400" dirty="0"/>
              <a:t>Transmission probability</a:t>
            </a:r>
          </a:p>
        </p:txBody>
      </p:sp>
      <p:sp>
        <p:nvSpPr>
          <p:cNvPr id="7" name="TextBox 6">
            <a:extLst>
              <a:ext uri="{FF2B5EF4-FFF2-40B4-BE49-F238E27FC236}">
                <a16:creationId xmlns:a16="http://schemas.microsoft.com/office/drawing/2014/main" id="{1055792D-94EF-7148-971F-B05AB1167D8E}"/>
              </a:ext>
            </a:extLst>
          </p:cNvPr>
          <p:cNvSpPr txBox="1"/>
          <p:nvPr/>
        </p:nvSpPr>
        <p:spPr>
          <a:xfrm>
            <a:off x="4174181" y="2967335"/>
            <a:ext cx="2627514" cy="461665"/>
          </a:xfrm>
          <a:prstGeom prst="rect">
            <a:avLst/>
          </a:prstGeom>
          <a:solidFill>
            <a:schemeClr val="bg1">
              <a:lumMod val="95000"/>
            </a:schemeClr>
          </a:solidFill>
          <a:ln w="28575">
            <a:solidFill>
              <a:schemeClr val="tx1"/>
            </a:solidFill>
          </a:ln>
        </p:spPr>
        <p:txBody>
          <a:bodyPr wrap="none" rtlCol="0">
            <a:spAutoFit/>
          </a:bodyPr>
          <a:lstStyle/>
          <a:p>
            <a:r>
              <a:rPr lang="en-US" sz="2400" dirty="0"/>
              <a:t>Infected probability</a:t>
            </a:r>
          </a:p>
        </p:txBody>
      </p:sp>
      <p:sp>
        <p:nvSpPr>
          <p:cNvPr id="8" name="TextBox 7">
            <a:extLst>
              <a:ext uri="{FF2B5EF4-FFF2-40B4-BE49-F238E27FC236}">
                <a16:creationId xmlns:a16="http://schemas.microsoft.com/office/drawing/2014/main" id="{2F74F3DB-93D2-CF5C-2A8A-B149C3D69434}"/>
              </a:ext>
            </a:extLst>
          </p:cNvPr>
          <p:cNvSpPr txBox="1"/>
          <p:nvPr/>
        </p:nvSpPr>
        <p:spPr>
          <a:xfrm>
            <a:off x="7465671" y="947420"/>
            <a:ext cx="1696362" cy="369332"/>
          </a:xfrm>
          <a:prstGeom prst="rect">
            <a:avLst/>
          </a:prstGeom>
          <a:solidFill>
            <a:schemeClr val="accent6">
              <a:lumMod val="20000"/>
              <a:lumOff val="80000"/>
            </a:schemeClr>
          </a:solidFill>
          <a:ln w="28575">
            <a:solidFill>
              <a:schemeClr val="tx1"/>
            </a:solidFill>
          </a:ln>
        </p:spPr>
        <p:txBody>
          <a:bodyPr wrap="none" rtlCol="0">
            <a:spAutoFit/>
          </a:bodyPr>
          <a:lstStyle/>
          <a:p>
            <a:pPr algn="ctr"/>
            <a:r>
              <a:rPr lang="en-US" dirty="0"/>
              <a:t>No transmission</a:t>
            </a:r>
          </a:p>
        </p:txBody>
      </p:sp>
      <p:sp>
        <p:nvSpPr>
          <p:cNvPr id="9" name="TextBox 8">
            <a:extLst>
              <a:ext uri="{FF2B5EF4-FFF2-40B4-BE49-F238E27FC236}">
                <a16:creationId xmlns:a16="http://schemas.microsoft.com/office/drawing/2014/main" id="{8C31335B-06E2-4724-AE4B-A3C5AB7F38DC}"/>
              </a:ext>
            </a:extLst>
          </p:cNvPr>
          <p:cNvSpPr txBox="1"/>
          <p:nvPr/>
        </p:nvSpPr>
        <p:spPr>
          <a:xfrm>
            <a:off x="4791176" y="5955166"/>
            <a:ext cx="1393523" cy="369332"/>
          </a:xfrm>
          <a:prstGeom prst="rect">
            <a:avLst/>
          </a:prstGeom>
          <a:solidFill>
            <a:srgbClr val="FF9E98"/>
          </a:solidFill>
          <a:ln w="28575">
            <a:solidFill>
              <a:schemeClr val="tx1"/>
            </a:solidFill>
          </a:ln>
        </p:spPr>
        <p:txBody>
          <a:bodyPr wrap="none" rtlCol="0">
            <a:spAutoFit/>
          </a:bodyPr>
          <a:lstStyle/>
          <a:p>
            <a:pPr algn="ctr"/>
            <a:r>
              <a:rPr lang="en-US" dirty="0"/>
              <a:t>Transmission</a:t>
            </a:r>
          </a:p>
        </p:txBody>
      </p:sp>
      <p:cxnSp>
        <p:nvCxnSpPr>
          <p:cNvPr id="11" name="Straight Arrow Connector 10">
            <a:extLst>
              <a:ext uri="{FF2B5EF4-FFF2-40B4-BE49-F238E27FC236}">
                <a16:creationId xmlns:a16="http://schemas.microsoft.com/office/drawing/2014/main" id="{AFE592C1-2D79-D027-2919-21CA296C5B7D}"/>
              </a:ext>
            </a:extLst>
          </p:cNvPr>
          <p:cNvCxnSpPr>
            <a:stCxn id="4" idx="3"/>
            <a:endCxn id="8" idx="1"/>
          </p:cNvCxnSpPr>
          <p:nvPr/>
        </p:nvCxnSpPr>
        <p:spPr>
          <a:xfrm flipV="1">
            <a:off x="6771456" y="1132086"/>
            <a:ext cx="69421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723297C-82A0-71AC-7D7B-F38427AE60ED}"/>
              </a:ext>
            </a:extLst>
          </p:cNvPr>
          <p:cNvCxnSpPr>
            <a:cxnSpLocks/>
            <a:stCxn id="4" idx="2"/>
            <a:endCxn id="5" idx="0"/>
          </p:cNvCxnSpPr>
          <p:nvPr/>
        </p:nvCxnSpPr>
        <p:spPr>
          <a:xfrm flipH="1">
            <a:off x="5487939" y="1362919"/>
            <a:ext cx="1147" cy="5371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7CD7F29-F8DE-CC10-2D44-A70887A6CBFF}"/>
              </a:ext>
            </a:extLst>
          </p:cNvPr>
          <p:cNvCxnSpPr>
            <a:cxnSpLocks/>
            <a:stCxn id="5" idx="2"/>
            <a:endCxn id="7" idx="0"/>
          </p:cNvCxnSpPr>
          <p:nvPr/>
        </p:nvCxnSpPr>
        <p:spPr>
          <a:xfrm flipH="1">
            <a:off x="5487938" y="2361764"/>
            <a:ext cx="1" cy="6055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71CD5DE-4F88-3944-EEBE-20824CD19A8D}"/>
              </a:ext>
            </a:extLst>
          </p:cNvPr>
          <p:cNvCxnSpPr>
            <a:cxnSpLocks/>
            <a:stCxn id="7" idx="2"/>
            <a:endCxn id="6" idx="0"/>
          </p:cNvCxnSpPr>
          <p:nvPr/>
        </p:nvCxnSpPr>
        <p:spPr>
          <a:xfrm>
            <a:off x="5487938" y="3429000"/>
            <a:ext cx="0" cy="6055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DC31FC5-4994-7567-8BFA-FFA12016D1CF}"/>
              </a:ext>
            </a:extLst>
          </p:cNvPr>
          <p:cNvSpPr txBox="1"/>
          <p:nvPr/>
        </p:nvSpPr>
        <p:spPr>
          <a:xfrm>
            <a:off x="7673527" y="1961258"/>
            <a:ext cx="1696362" cy="369332"/>
          </a:xfrm>
          <a:prstGeom prst="rect">
            <a:avLst/>
          </a:prstGeom>
          <a:solidFill>
            <a:schemeClr val="accent6">
              <a:lumMod val="20000"/>
              <a:lumOff val="80000"/>
            </a:schemeClr>
          </a:solidFill>
          <a:ln w="28575">
            <a:solidFill>
              <a:schemeClr val="tx1"/>
            </a:solidFill>
          </a:ln>
        </p:spPr>
        <p:txBody>
          <a:bodyPr wrap="none" rtlCol="0">
            <a:spAutoFit/>
          </a:bodyPr>
          <a:lstStyle/>
          <a:p>
            <a:pPr algn="ctr"/>
            <a:r>
              <a:rPr lang="en-US" dirty="0"/>
              <a:t>No transmission</a:t>
            </a:r>
          </a:p>
        </p:txBody>
      </p:sp>
      <p:cxnSp>
        <p:nvCxnSpPr>
          <p:cNvPr id="27" name="Straight Arrow Connector 26">
            <a:extLst>
              <a:ext uri="{FF2B5EF4-FFF2-40B4-BE49-F238E27FC236}">
                <a16:creationId xmlns:a16="http://schemas.microsoft.com/office/drawing/2014/main" id="{E829A218-FFFC-58E2-25AE-BC9BC051A0DF}"/>
              </a:ext>
            </a:extLst>
          </p:cNvPr>
          <p:cNvCxnSpPr>
            <a:cxnSpLocks/>
            <a:stCxn id="5" idx="3"/>
            <a:endCxn id="26" idx="1"/>
          </p:cNvCxnSpPr>
          <p:nvPr/>
        </p:nvCxnSpPr>
        <p:spPr>
          <a:xfrm>
            <a:off x="6971037" y="2130932"/>
            <a:ext cx="702490" cy="149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B53C9A4-AE5F-3633-37E1-0C119DFF1E1E}"/>
              </a:ext>
            </a:extLst>
          </p:cNvPr>
          <p:cNvSpPr txBox="1"/>
          <p:nvPr/>
        </p:nvSpPr>
        <p:spPr>
          <a:xfrm>
            <a:off x="7465671" y="3013501"/>
            <a:ext cx="1696362" cy="369332"/>
          </a:xfrm>
          <a:prstGeom prst="rect">
            <a:avLst/>
          </a:prstGeom>
          <a:solidFill>
            <a:schemeClr val="accent6">
              <a:lumMod val="20000"/>
              <a:lumOff val="80000"/>
            </a:schemeClr>
          </a:solidFill>
          <a:ln w="28575">
            <a:solidFill>
              <a:schemeClr val="tx1"/>
            </a:solidFill>
          </a:ln>
        </p:spPr>
        <p:txBody>
          <a:bodyPr wrap="none" rtlCol="0">
            <a:spAutoFit/>
          </a:bodyPr>
          <a:lstStyle/>
          <a:p>
            <a:pPr algn="ctr"/>
            <a:r>
              <a:rPr lang="en-US" dirty="0"/>
              <a:t>No transmission</a:t>
            </a:r>
          </a:p>
        </p:txBody>
      </p:sp>
      <p:cxnSp>
        <p:nvCxnSpPr>
          <p:cNvPr id="29" name="Straight Arrow Connector 28">
            <a:extLst>
              <a:ext uri="{FF2B5EF4-FFF2-40B4-BE49-F238E27FC236}">
                <a16:creationId xmlns:a16="http://schemas.microsoft.com/office/drawing/2014/main" id="{B524F5DA-DAD0-CE10-63E1-16A12E50E1D3}"/>
              </a:ext>
            </a:extLst>
          </p:cNvPr>
          <p:cNvCxnSpPr>
            <a:cxnSpLocks/>
            <a:stCxn id="7" idx="3"/>
            <a:endCxn id="28" idx="1"/>
          </p:cNvCxnSpPr>
          <p:nvPr/>
        </p:nvCxnSpPr>
        <p:spPr>
          <a:xfrm flipV="1">
            <a:off x="6801695" y="3198167"/>
            <a:ext cx="66397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60A19B4-18B6-9815-DB5E-611C3F94BE85}"/>
              </a:ext>
            </a:extLst>
          </p:cNvPr>
          <p:cNvSpPr txBox="1"/>
          <p:nvPr/>
        </p:nvSpPr>
        <p:spPr>
          <a:xfrm>
            <a:off x="1967696" y="428263"/>
            <a:ext cx="1285929" cy="369332"/>
          </a:xfrm>
          <a:prstGeom prst="rect">
            <a:avLst/>
          </a:prstGeom>
          <a:solidFill>
            <a:schemeClr val="bg1">
              <a:lumMod val="95000"/>
            </a:schemeClr>
          </a:solidFill>
        </p:spPr>
        <p:txBody>
          <a:bodyPr wrap="none" rtlCol="0">
            <a:spAutoFit/>
          </a:bodyPr>
          <a:lstStyle/>
          <a:p>
            <a:r>
              <a:rPr lang="en-US" dirty="0"/>
              <a:t>Human pop</a:t>
            </a:r>
          </a:p>
        </p:txBody>
      </p:sp>
      <p:sp>
        <p:nvSpPr>
          <p:cNvPr id="35" name="TextBox 34">
            <a:extLst>
              <a:ext uri="{FF2B5EF4-FFF2-40B4-BE49-F238E27FC236}">
                <a16:creationId xmlns:a16="http://schemas.microsoft.com/office/drawing/2014/main" id="{1FB6AC31-EAAA-2F82-5020-F34975BC9CE5}"/>
              </a:ext>
            </a:extLst>
          </p:cNvPr>
          <p:cNvSpPr txBox="1"/>
          <p:nvPr/>
        </p:nvSpPr>
        <p:spPr>
          <a:xfrm>
            <a:off x="1976671" y="922567"/>
            <a:ext cx="976549" cy="369332"/>
          </a:xfrm>
          <a:prstGeom prst="rect">
            <a:avLst/>
          </a:prstGeom>
          <a:solidFill>
            <a:schemeClr val="bg1">
              <a:lumMod val="95000"/>
            </a:schemeClr>
          </a:solidFill>
        </p:spPr>
        <p:txBody>
          <a:bodyPr wrap="none" rtlCol="0">
            <a:spAutoFit/>
          </a:bodyPr>
          <a:lstStyle/>
          <a:p>
            <a:r>
              <a:rPr lang="en-US" dirty="0"/>
              <a:t>Dog pop</a:t>
            </a:r>
          </a:p>
        </p:txBody>
      </p:sp>
      <p:sp>
        <p:nvSpPr>
          <p:cNvPr id="37" name="TextBox 36">
            <a:extLst>
              <a:ext uri="{FF2B5EF4-FFF2-40B4-BE49-F238E27FC236}">
                <a16:creationId xmlns:a16="http://schemas.microsoft.com/office/drawing/2014/main" id="{077C8CC3-C9CE-067A-155E-C364EC9E4124}"/>
              </a:ext>
            </a:extLst>
          </p:cNvPr>
          <p:cNvSpPr txBox="1"/>
          <p:nvPr/>
        </p:nvSpPr>
        <p:spPr>
          <a:xfrm>
            <a:off x="1976671" y="1754985"/>
            <a:ext cx="840999" cy="369332"/>
          </a:xfrm>
          <a:prstGeom prst="rect">
            <a:avLst/>
          </a:prstGeom>
          <a:solidFill>
            <a:schemeClr val="bg1">
              <a:lumMod val="95000"/>
            </a:schemeClr>
          </a:solidFill>
        </p:spPr>
        <p:txBody>
          <a:bodyPr wrap="none" rtlCol="0">
            <a:spAutoFit/>
          </a:bodyPr>
          <a:lstStyle/>
          <a:p>
            <a:r>
              <a:rPr lang="en-US" dirty="0"/>
              <a:t>N bites</a:t>
            </a:r>
          </a:p>
        </p:txBody>
      </p:sp>
      <p:sp>
        <p:nvSpPr>
          <p:cNvPr id="38" name="TextBox 37">
            <a:extLst>
              <a:ext uri="{FF2B5EF4-FFF2-40B4-BE49-F238E27FC236}">
                <a16:creationId xmlns:a16="http://schemas.microsoft.com/office/drawing/2014/main" id="{7B19FE11-541E-8A73-124C-492674D746FE}"/>
              </a:ext>
            </a:extLst>
          </p:cNvPr>
          <p:cNvSpPr txBox="1"/>
          <p:nvPr/>
        </p:nvSpPr>
        <p:spPr>
          <a:xfrm>
            <a:off x="2005036" y="2268448"/>
            <a:ext cx="826060" cy="369332"/>
          </a:xfrm>
          <a:prstGeom prst="rect">
            <a:avLst/>
          </a:prstGeom>
          <a:solidFill>
            <a:schemeClr val="bg1">
              <a:lumMod val="95000"/>
            </a:schemeClr>
          </a:solidFill>
        </p:spPr>
        <p:txBody>
          <a:bodyPr wrap="none" rtlCol="0">
            <a:spAutoFit/>
          </a:bodyPr>
          <a:lstStyle/>
          <a:p>
            <a:r>
              <a:rPr lang="en-US" dirty="0"/>
              <a:t>People</a:t>
            </a:r>
          </a:p>
        </p:txBody>
      </p:sp>
      <p:sp>
        <p:nvSpPr>
          <p:cNvPr id="39" name="TextBox 38">
            <a:extLst>
              <a:ext uri="{FF2B5EF4-FFF2-40B4-BE49-F238E27FC236}">
                <a16:creationId xmlns:a16="http://schemas.microsoft.com/office/drawing/2014/main" id="{8F712646-7285-94F0-73C8-05F369CB0E7B}"/>
              </a:ext>
            </a:extLst>
          </p:cNvPr>
          <p:cNvSpPr txBox="1"/>
          <p:nvPr/>
        </p:nvSpPr>
        <p:spPr>
          <a:xfrm>
            <a:off x="1967696" y="2916200"/>
            <a:ext cx="511679" cy="369332"/>
          </a:xfrm>
          <a:prstGeom prst="rect">
            <a:avLst/>
          </a:prstGeom>
          <a:solidFill>
            <a:schemeClr val="bg1">
              <a:lumMod val="95000"/>
            </a:schemeClr>
          </a:solidFill>
        </p:spPr>
        <p:txBody>
          <a:bodyPr wrap="none" rtlCol="0">
            <a:spAutoFit/>
          </a:bodyPr>
          <a:lstStyle/>
          <a:p>
            <a:r>
              <a:rPr lang="en-US" dirty="0"/>
              <a:t>Vac</a:t>
            </a:r>
          </a:p>
        </p:txBody>
      </p:sp>
      <p:sp>
        <p:nvSpPr>
          <p:cNvPr id="40" name="TextBox 39">
            <a:extLst>
              <a:ext uri="{FF2B5EF4-FFF2-40B4-BE49-F238E27FC236}">
                <a16:creationId xmlns:a16="http://schemas.microsoft.com/office/drawing/2014/main" id="{3CED3DB6-AA90-8D15-7519-22A4A3039FB8}"/>
              </a:ext>
            </a:extLst>
          </p:cNvPr>
          <p:cNvSpPr txBox="1"/>
          <p:nvPr/>
        </p:nvSpPr>
        <p:spPr>
          <a:xfrm>
            <a:off x="1918994" y="3429000"/>
            <a:ext cx="956352" cy="646331"/>
          </a:xfrm>
          <a:prstGeom prst="rect">
            <a:avLst/>
          </a:prstGeom>
          <a:solidFill>
            <a:schemeClr val="bg1">
              <a:lumMod val="95000"/>
            </a:schemeClr>
          </a:solidFill>
        </p:spPr>
        <p:txBody>
          <a:bodyPr wrap="none" rtlCol="0">
            <a:spAutoFit/>
          </a:bodyPr>
          <a:lstStyle/>
          <a:p>
            <a:r>
              <a:rPr lang="en-US" dirty="0"/>
              <a:t>Wildlife </a:t>
            </a:r>
          </a:p>
          <a:p>
            <a:r>
              <a:rPr lang="en-US" dirty="0"/>
              <a:t>contact</a:t>
            </a:r>
          </a:p>
        </p:txBody>
      </p:sp>
      <p:cxnSp>
        <p:nvCxnSpPr>
          <p:cNvPr id="42" name="Straight Arrow Connector 41">
            <a:extLst>
              <a:ext uri="{FF2B5EF4-FFF2-40B4-BE49-F238E27FC236}">
                <a16:creationId xmlns:a16="http://schemas.microsoft.com/office/drawing/2014/main" id="{8189792A-A3AF-6D2E-88A4-F88A2F2A69DC}"/>
              </a:ext>
            </a:extLst>
          </p:cNvPr>
          <p:cNvCxnSpPr>
            <a:stCxn id="34" idx="3"/>
            <a:endCxn id="4" idx="1"/>
          </p:cNvCxnSpPr>
          <p:nvPr/>
        </p:nvCxnSpPr>
        <p:spPr>
          <a:xfrm>
            <a:off x="3253625" y="612929"/>
            <a:ext cx="953090" cy="51915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C5A85FC-E4C5-46DA-FC1C-BEC4CBFA97AF}"/>
              </a:ext>
            </a:extLst>
          </p:cNvPr>
          <p:cNvCxnSpPr>
            <a:cxnSpLocks/>
            <a:stCxn id="35" idx="3"/>
            <a:endCxn id="4" idx="1"/>
          </p:cNvCxnSpPr>
          <p:nvPr/>
        </p:nvCxnSpPr>
        <p:spPr>
          <a:xfrm>
            <a:off x="2953220" y="1107233"/>
            <a:ext cx="1253495" cy="2485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180E49A-A01A-003A-077A-7C911458F161}"/>
              </a:ext>
            </a:extLst>
          </p:cNvPr>
          <p:cNvCxnSpPr>
            <a:cxnSpLocks/>
            <a:stCxn id="37" idx="3"/>
            <a:endCxn id="5" idx="1"/>
          </p:cNvCxnSpPr>
          <p:nvPr/>
        </p:nvCxnSpPr>
        <p:spPr>
          <a:xfrm>
            <a:off x="2817670" y="1939651"/>
            <a:ext cx="1187170" cy="19128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A5C9353-03C5-A569-0BA5-300C3E86B44B}"/>
              </a:ext>
            </a:extLst>
          </p:cNvPr>
          <p:cNvCxnSpPr>
            <a:cxnSpLocks/>
            <a:stCxn id="38" idx="3"/>
            <a:endCxn id="5" idx="1"/>
          </p:cNvCxnSpPr>
          <p:nvPr/>
        </p:nvCxnSpPr>
        <p:spPr>
          <a:xfrm flipV="1">
            <a:off x="2831096" y="2130932"/>
            <a:ext cx="1173744" cy="32218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4936019-37AB-D9EC-1903-098732A14937}"/>
              </a:ext>
            </a:extLst>
          </p:cNvPr>
          <p:cNvCxnSpPr>
            <a:cxnSpLocks/>
            <a:stCxn id="39" idx="3"/>
            <a:endCxn id="7" idx="1"/>
          </p:cNvCxnSpPr>
          <p:nvPr/>
        </p:nvCxnSpPr>
        <p:spPr>
          <a:xfrm>
            <a:off x="2479375" y="3100866"/>
            <a:ext cx="1694806" cy="9730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E418C05-7651-EE78-8CF5-A3F0B89EE7D7}"/>
              </a:ext>
            </a:extLst>
          </p:cNvPr>
          <p:cNvCxnSpPr>
            <a:cxnSpLocks/>
            <a:stCxn id="40" idx="3"/>
            <a:endCxn id="7" idx="1"/>
          </p:cNvCxnSpPr>
          <p:nvPr/>
        </p:nvCxnSpPr>
        <p:spPr>
          <a:xfrm flipV="1">
            <a:off x="2875346" y="3198168"/>
            <a:ext cx="1298835" cy="55399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A7589DF-6925-41E5-8477-D0A02150DFDF}"/>
              </a:ext>
            </a:extLst>
          </p:cNvPr>
          <p:cNvCxnSpPr>
            <a:cxnSpLocks/>
            <a:stCxn id="6" idx="2"/>
            <a:endCxn id="9" idx="0"/>
          </p:cNvCxnSpPr>
          <p:nvPr/>
        </p:nvCxnSpPr>
        <p:spPr>
          <a:xfrm>
            <a:off x="5487938" y="4496236"/>
            <a:ext cx="0" cy="14589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077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08F355-1A4F-8D5B-F3C2-B36AE9946302}"/>
              </a:ext>
            </a:extLst>
          </p:cNvPr>
          <p:cNvSpPr txBox="1"/>
          <p:nvPr/>
        </p:nvSpPr>
        <p:spPr>
          <a:xfrm>
            <a:off x="840093" y="265714"/>
            <a:ext cx="1656748" cy="646986"/>
          </a:xfrm>
          <a:prstGeom prst="roundRect">
            <a:avLst/>
          </a:prstGeom>
          <a:solidFill>
            <a:schemeClr val="bg1"/>
          </a:solidFill>
          <a:ln w="38100">
            <a:solidFill>
              <a:srgbClr val="0070C0"/>
            </a:solidFill>
          </a:ln>
        </p:spPr>
        <p:txBody>
          <a:bodyPr wrap="square" rtlCol="0">
            <a:spAutoFit/>
          </a:bodyPr>
          <a:lstStyle/>
          <a:p>
            <a:pPr algn="ctr"/>
            <a:r>
              <a:rPr lang="en-US" b="1" dirty="0"/>
              <a:t>I1</a:t>
            </a:r>
          </a:p>
          <a:p>
            <a:pPr algn="ctr"/>
            <a:r>
              <a:rPr lang="en-US" sz="1400" dirty="0"/>
              <a:t>Human population</a:t>
            </a:r>
          </a:p>
        </p:txBody>
      </p:sp>
      <p:sp>
        <p:nvSpPr>
          <p:cNvPr id="5" name="TextBox 4">
            <a:extLst>
              <a:ext uri="{FF2B5EF4-FFF2-40B4-BE49-F238E27FC236}">
                <a16:creationId xmlns:a16="http://schemas.microsoft.com/office/drawing/2014/main" id="{655CAE5D-94B3-71B2-B6F9-DD5A53C7A41F}"/>
              </a:ext>
            </a:extLst>
          </p:cNvPr>
          <p:cNvSpPr txBox="1"/>
          <p:nvPr/>
        </p:nvSpPr>
        <p:spPr>
          <a:xfrm>
            <a:off x="840094" y="1120991"/>
            <a:ext cx="1626570" cy="646986"/>
          </a:xfrm>
          <a:prstGeom prst="roundRect">
            <a:avLst/>
          </a:prstGeom>
          <a:solidFill>
            <a:schemeClr val="bg1"/>
          </a:solidFill>
          <a:ln w="38100">
            <a:solidFill>
              <a:srgbClr val="0070C0"/>
            </a:solidFill>
          </a:ln>
        </p:spPr>
        <p:txBody>
          <a:bodyPr wrap="square" rtlCol="0">
            <a:spAutoFit/>
          </a:bodyPr>
          <a:lstStyle/>
          <a:p>
            <a:pPr algn="ctr"/>
            <a:r>
              <a:rPr lang="en-US" b="1" dirty="0"/>
              <a:t>I2</a:t>
            </a:r>
          </a:p>
          <a:p>
            <a:pPr algn="ctr"/>
            <a:r>
              <a:rPr lang="en-US" sz="1400" dirty="0"/>
              <a:t>Dogs population</a:t>
            </a:r>
          </a:p>
        </p:txBody>
      </p:sp>
      <p:sp>
        <p:nvSpPr>
          <p:cNvPr id="7" name="TextBox 6">
            <a:extLst>
              <a:ext uri="{FF2B5EF4-FFF2-40B4-BE49-F238E27FC236}">
                <a16:creationId xmlns:a16="http://schemas.microsoft.com/office/drawing/2014/main" id="{0A01CBE0-062B-3EF0-3779-0A5DFAF6A16A}"/>
              </a:ext>
            </a:extLst>
          </p:cNvPr>
          <p:cNvSpPr txBox="1"/>
          <p:nvPr/>
        </p:nvSpPr>
        <p:spPr>
          <a:xfrm>
            <a:off x="767271" y="2196440"/>
            <a:ext cx="1626571" cy="646986"/>
          </a:xfrm>
          <a:prstGeom prst="roundRect">
            <a:avLst/>
          </a:prstGeom>
          <a:solidFill>
            <a:schemeClr val="bg1"/>
          </a:solidFill>
          <a:ln w="38100">
            <a:solidFill>
              <a:srgbClr val="0070C0"/>
            </a:solidFill>
          </a:ln>
        </p:spPr>
        <p:txBody>
          <a:bodyPr wrap="square" rtlCol="0">
            <a:spAutoFit/>
          </a:bodyPr>
          <a:lstStyle/>
          <a:p>
            <a:pPr algn="ctr"/>
            <a:r>
              <a:rPr lang="en-US" b="1" dirty="0"/>
              <a:t>I3</a:t>
            </a:r>
          </a:p>
          <a:p>
            <a:pPr algn="ctr"/>
            <a:r>
              <a:rPr lang="en-US" sz="1400" dirty="0"/>
              <a:t>Reported bites</a:t>
            </a:r>
          </a:p>
        </p:txBody>
      </p:sp>
      <p:sp>
        <p:nvSpPr>
          <p:cNvPr id="8" name="TextBox 7">
            <a:extLst>
              <a:ext uri="{FF2B5EF4-FFF2-40B4-BE49-F238E27FC236}">
                <a16:creationId xmlns:a16="http://schemas.microsoft.com/office/drawing/2014/main" id="{22872227-8861-C66F-165D-5E187A88449F}"/>
              </a:ext>
            </a:extLst>
          </p:cNvPr>
          <p:cNvSpPr txBox="1"/>
          <p:nvPr/>
        </p:nvSpPr>
        <p:spPr>
          <a:xfrm>
            <a:off x="783979" y="3066123"/>
            <a:ext cx="1594070" cy="885349"/>
          </a:xfrm>
          <a:prstGeom prst="roundRect">
            <a:avLst/>
          </a:prstGeom>
          <a:solidFill>
            <a:schemeClr val="bg1"/>
          </a:solidFill>
          <a:ln w="38100">
            <a:solidFill>
              <a:srgbClr val="0070C0"/>
            </a:solidFill>
          </a:ln>
        </p:spPr>
        <p:txBody>
          <a:bodyPr wrap="square" rtlCol="0">
            <a:spAutoFit/>
          </a:bodyPr>
          <a:lstStyle/>
          <a:p>
            <a:pPr algn="ctr"/>
            <a:r>
              <a:rPr lang="en-US" b="1" dirty="0"/>
              <a:t>I4</a:t>
            </a:r>
          </a:p>
          <a:p>
            <a:pPr algn="ctr"/>
            <a:r>
              <a:rPr lang="en-US" sz="1400" dirty="0"/>
              <a:t>Vaccination Coverage</a:t>
            </a:r>
          </a:p>
        </p:txBody>
      </p:sp>
      <p:sp>
        <p:nvSpPr>
          <p:cNvPr id="9" name="TextBox 8">
            <a:extLst>
              <a:ext uri="{FF2B5EF4-FFF2-40B4-BE49-F238E27FC236}">
                <a16:creationId xmlns:a16="http://schemas.microsoft.com/office/drawing/2014/main" id="{9AB00408-7DF8-8B84-06E0-3AB72609B929}"/>
              </a:ext>
            </a:extLst>
          </p:cNvPr>
          <p:cNvSpPr txBox="1"/>
          <p:nvPr/>
        </p:nvSpPr>
        <p:spPr>
          <a:xfrm>
            <a:off x="779494" y="4103768"/>
            <a:ext cx="1567056" cy="885349"/>
          </a:xfrm>
          <a:prstGeom prst="roundRect">
            <a:avLst/>
          </a:prstGeom>
          <a:solidFill>
            <a:schemeClr val="bg1"/>
          </a:solidFill>
          <a:ln w="38100">
            <a:solidFill>
              <a:srgbClr val="0070C0"/>
            </a:solidFill>
          </a:ln>
        </p:spPr>
        <p:txBody>
          <a:bodyPr wrap="square" rtlCol="0">
            <a:spAutoFit/>
          </a:bodyPr>
          <a:lstStyle/>
          <a:p>
            <a:pPr algn="ctr"/>
            <a:r>
              <a:rPr lang="en-US" b="1" dirty="0"/>
              <a:t>I5</a:t>
            </a:r>
          </a:p>
          <a:p>
            <a:pPr algn="ctr"/>
            <a:r>
              <a:rPr lang="en-US" sz="1400" dirty="0"/>
              <a:t>Estimated Prevalence</a:t>
            </a:r>
          </a:p>
        </p:txBody>
      </p:sp>
      <p:sp>
        <p:nvSpPr>
          <p:cNvPr id="10" name="TextBox 9">
            <a:extLst>
              <a:ext uri="{FF2B5EF4-FFF2-40B4-BE49-F238E27FC236}">
                <a16:creationId xmlns:a16="http://schemas.microsoft.com/office/drawing/2014/main" id="{3BAECC10-4986-8617-8B10-11CC87079976}"/>
              </a:ext>
            </a:extLst>
          </p:cNvPr>
          <p:cNvSpPr txBox="1"/>
          <p:nvPr/>
        </p:nvSpPr>
        <p:spPr>
          <a:xfrm>
            <a:off x="721301" y="5340917"/>
            <a:ext cx="1656748" cy="817245"/>
          </a:xfrm>
          <a:prstGeom prst="roundRect">
            <a:avLst/>
          </a:prstGeom>
          <a:solidFill>
            <a:schemeClr val="bg1"/>
          </a:solidFill>
          <a:ln w="38100">
            <a:solidFill>
              <a:srgbClr val="0070C0"/>
            </a:solidFill>
          </a:ln>
        </p:spPr>
        <p:txBody>
          <a:bodyPr wrap="square" rtlCol="0">
            <a:spAutoFit/>
          </a:bodyPr>
          <a:lstStyle/>
          <a:p>
            <a:pPr algn="ctr"/>
            <a:r>
              <a:rPr lang="en-US" b="1" dirty="0"/>
              <a:t>I6</a:t>
            </a:r>
          </a:p>
          <a:p>
            <a:pPr algn="ctr"/>
            <a:r>
              <a:rPr lang="en-US" sz="1200" dirty="0"/>
              <a:t>Probability of effective transmission</a:t>
            </a:r>
          </a:p>
        </p:txBody>
      </p:sp>
      <p:sp>
        <p:nvSpPr>
          <p:cNvPr id="11" name="TextBox 10">
            <a:extLst>
              <a:ext uri="{FF2B5EF4-FFF2-40B4-BE49-F238E27FC236}">
                <a16:creationId xmlns:a16="http://schemas.microsoft.com/office/drawing/2014/main" id="{422A0FC8-8286-A585-3E5B-7E7FA6A0CAD5}"/>
              </a:ext>
            </a:extLst>
          </p:cNvPr>
          <p:cNvSpPr txBox="1"/>
          <p:nvPr/>
        </p:nvSpPr>
        <p:spPr>
          <a:xfrm>
            <a:off x="5022732" y="334482"/>
            <a:ext cx="2146536" cy="646986"/>
          </a:xfrm>
          <a:prstGeom prst="roundRect">
            <a:avLst/>
          </a:prstGeom>
          <a:solidFill>
            <a:schemeClr val="bg1"/>
          </a:solidFill>
          <a:ln w="38100">
            <a:solidFill>
              <a:srgbClr val="C00000"/>
            </a:solidFill>
          </a:ln>
        </p:spPr>
        <p:txBody>
          <a:bodyPr wrap="square" rtlCol="0">
            <a:spAutoFit/>
          </a:bodyPr>
          <a:lstStyle/>
          <a:p>
            <a:pPr algn="ctr"/>
            <a:r>
              <a:rPr lang="en-US" b="1" dirty="0"/>
              <a:t>O1</a:t>
            </a:r>
          </a:p>
          <a:p>
            <a:pPr algn="ctr"/>
            <a:r>
              <a:rPr lang="en-US" sz="1400" dirty="0"/>
              <a:t>Human-Dog contact</a:t>
            </a:r>
          </a:p>
        </p:txBody>
      </p:sp>
      <p:sp>
        <p:nvSpPr>
          <p:cNvPr id="12" name="TextBox 11">
            <a:extLst>
              <a:ext uri="{FF2B5EF4-FFF2-40B4-BE49-F238E27FC236}">
                <a16:creationId xmlns:a16="http://schemas.microsoft.com/office/drawing/2014/main" id="{752EC4D1-2B57-4FDC-DB92-86CBC28E162E}"/>
              </a:ext>
            </a:extLst>
          </p:cNvPr>
          <p:cNvSpPr txBox="1"/>
          <p:nvPr/>
        </p:nvSpPr>
        <p:spPr>
          <a:xfrm>
            <a:off x="5039022" y="2266799"/>
            <a:ext cx="2146536" cy="646986"/>
          </a:xfrm>
          <a:prstGeom prst="roundRect">
            <a:avLst/>
          </a:prstGeom>
          <a:solidFill>
            <a:schemeClr val="bg1"/>
          </a:solidFill>
          <a:ln w="38100">
            <a:solidFill>
              <a:srgbClr val="C00000"/>
            </a:solidFill>
          </a:ln>
        </p:spPr>
        <p:txBody>
          <a:bodyPr wrap="square" rtlCol="0">
            <a:spAutoFit/>
          </a:bodyPr>
          <a:lstStyle/>
          <a:p>
            <a:pPr algn="ctr"/>
            <a:r>
              <a:rPr lang="en-US" b="1" dirty="0"/>
              <a:t>O2</a:t>
            </a:r>
          </a:p>
          <a:p>
            <a:pPr algn="ctr"/>
            <a:r>
              <a:rPr lang="en-US" sz="1400" dirty="0"/>
              <a:t>Bite aggression</a:t>
            </a:r>
          </a:p>
        </p:txBody>
      </p:sp>
      <p:sp>
        <p:nvSpPr>
          <p:cNvPr id="13" name="TextBox 12">
            <a:extLst>
              <a:ext uri="{FF2B5EF4-FFF2-40B4-BE49-F238E27FC236}">
                <a16:creationId xmlns:a16="http://schemas.microsoft.com/office/drawing/2014/main" id="{325C9761-DA7B-338A-43A2-F8AA5522B25B}"/>
              </a:ext>
            </a:extLst>
          </p:cNvPr>
          <p:cNvSpPr txBox="1"/>
          <p:nvPr/>
        </p:nvSpPr>
        <p:spPr>
          <a:xfrm>
            <a:off x="5039020" y="3449673"/>
            <a:ext cx="2146535" cy="885349"/>
          </a:xfrm>
          <a:prstGeom prst="roundRect">
            <a:avLst/>
          </a:prstGeom>
          <a:solidFill>
            <a:schemeClr val="bg1"/>
          </a:solidFill>
          <a:ln w="38100">
            <a:solidFill>
              <a:srgbClr val="C00000"/>
            </a:solidFill>
          </a:ln>
        </p:spPr>
        <p:txBody>
          <a:bodyPr wrap="square" rtlCol="0">
            <a:spAutoFit/>
          </a:bodyPr>
          <a:lstStyle/>
          <a:p>
            <a:pPr algn="ctr"/>
            <a:r>
              <a:rPr lang="en-US" b="1" dirty="0"/>
              <a:t>O3</a:t>
            </a:r>
          </a:p>
          <a:p>
            <a:pPr algn="ctr"/>
            <a:r>
              <a:rPr lang="en-US" sz="1400" dirty="0"/>
              <a:t>Dog being infected with rabies</a:t>
            </a:r>
          </a:p>
        </p:txBody>
      </p:sp>
      <p:sp>
        <p:nvSpPr>
          <p:cNvPr id="14" name="TextBox 13">
            <a:extLst>
              <a:ext uri="{FF2B5EF4-FFF2-40B4-BE49-F238E27FC236}">
                <a16:creationId xmlns:a16="http://schemas.microsoft.com/office/drawing/2014/main" id="{8100446C-73E4-D46A-5BBA-63FCD382D715}"/>
              </a:ext>
            </a:extLst>
          </p:cNvPr>
          <p:cNvSpPr txBox="1"/>
          <p:nvPr/>
        </p:nvSpPr>
        <p:spPr>
          <a:xfrm>
            <a:off x="5022732" y="5375107"/>
            <a:ext cx="2146535" cy="885349"/>
          </a:xfrm>
          <a:prstGeom prst="roundRect">
            <a:avLst/>
          </a:prstGeom>
          <a:solidFill>
            <a:schemeClr val="bg1"/>
          </a:solidFill>
          <a:ln w="38100">
            <a:solidFill>
              <a:srgbClr val="C00000"/>
            </a:solidFill>
          </a:ln>
        </p:spPr>
        <p:txBody>
          <a:bodyPr wrap="square" rtlCol="0">
            <a:spAutoFit/>
          </a:bodyPr>
          <a:lstStyle/>
          <a:p>
            <a:pPr algn="ctr"/>
            <a:r>
              <a:rPr lang="en-US" b="1" dirty="0"/>
              <a:t>O4</a:t>
            </a:r>
          </a:p>
          <a:p>
            <a:pPr algn="ctr"/>
            <a:r>
              <a:rPr lang="en-US" sz="1400" dirty="0"/>
              <a:t>Dog-Human rabies transmission</a:t>
            </a:r>
          </a:p>
        </p:txBody>
      </p:sp>
      <p:cxnSp>
        <p:nvCxnSpPr>
          <p:cNvPr id="16" name="Straight Arrow Connector 15">
            <a:extLst>
              <a:ext uri="{FF2B5EF4-FFF2-40B4-BE49-F238E27FC236}">
                <a16:creationId xmlns:a16="http://schemas.microsoft.com/office/drawing/2014/main" id="{7B2F70A8-33C7-35F8-C3DB-0BAB35EEC1B0}"/>
              </a:ext>
            </a:extLst>
          </p:cNvPr>
          <p:cNvCxnSpPr>
            <a:cxnSpLocks/>
            <a:stCxn id="4" idx="3"/>
            <a:endCxn id="11" idx="1"/>
          </p:cNvCxnSpPr>
          <p:nvPr/>
        </p:nvCxnSpPr>
        <p:spPr>
          <a:xfrm>
            <a:off x="2496841" y="589207"/>
            <a:ext cx="2525891" cy="68768"/>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92FDB56-21B8-95E2-48E1-936E6428F859}"/>
              </a:ext>
            </a:extLst>
          </p:cNvPr>
          <p:cNvCxnSpPr>
            <a:cxnSpLocks/>
            <a:stCxn id="5" idx="3"/>
            <a:endCxn id="11" idx="1"/>
          </p:cNvCxnSpPr>
          <p:nvPr/>
        </p:nvCxnSpPr>
        <p:spPr>
          <a:xfrm flipV="1">
            <a:off x="2466664" y="657975"/>
            <a:ext cx="2556068" cy="786509"/>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2A37E5D-BCDE-AD81-1BFA-D7533FDA8F4C}"/>
              </a:ext>
            </a:extLst>
          </p:cNvPr>
          <p:cNvCxnSpPr>
            <a:cxnSpLocks/>
            <a:stCxn id="7" idx="3"/>
            <a:endCxn id="12" idx="1"/>
          </p:cNvCxnSpPr>
          <p:nvPr/>
        </p:nvCxnSpPr>
        <p:spPr>
          <a:xfrm>
            <a:off x="2393842" y="2519933"/>
            <a:ext cx="2645180" cy="70359"/>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01FC203-0BA3-EFDA-E3FA-3973DC6E0B0C}"/>
              </a:ext>
            </a:extLst>
          </p:cNvPr>
          <p:cNvCxnSpPr>
            <a:cxnSpLocks/>
            <a:stCxn id="5" idx="2"/>
            <a:endCxn id="12" idx="1"/>
          </p:cNvCxnSpPr>
          <p:nvPr/>
        </p:nvCxnSpPr>
        <p:spPr>
          <a:xfrm>
            <a:off x="1653379" y="1767977"/>
            <a:ext cx="3385643" cy="82231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089CF6F-12FD-BA3A-4CD2-5428F20AB3C7}"/>
              </a:ext>
            </a:extLst>
          </p:cNvPr>
          <p:cNvCxnSpPr>
            <a:cxnSpLocks/>
            <a:stCxn id="8" idx="3"/>
            <a:endCxn id="13" idx="1"/>
          </p:cNvCxnSpPr>
          <p:nvPr/>
        </p:nvCxnSpPr>
        <p:spPr>
          <a:xfrm>
            <a:off x="2378049" y="3508798"/>
            <a:ext cx="2660971" cy="38355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9CF32E0-59FA-01D4-E6BD-0BED5707C023}"/>
              </a:ext>
            </a:extLst>
          </p:cNvPr>
          <p:cNvCxnSpPr>
            <a:cxnSpLocks/>
            <a:stCxn id="9" idx="3"/>
            <a:endCxn id="13" idx="1"/>
          </p:cNvCxnSpPr>
          <p:nvPr/>
        </p:nvCxnSpPr>
        <p:spPr>
          <a:xfrm flipV="1">
            <a:off x="2346550" y="3892348"/>
            <a:ext cx="2692470" cy="65409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FE82EEA-4A10-3760-74F3-EB2B83AC0A17}"/>
              </a:ext>
            </a:extLst>
          </p:cNvPr>
          <p:cNvCxnSpPr>
            <a:cxnSpLocks/>
            <a:stCxn id="11" idx="2"/>
            <a:endCxn id="12" idx="0"/>
          </p:cNvCxnSpPr>
          <p:nvPr/>
        </p:nvCxnSpPr>
        <p:spPr>
          <a:xfrm>
            <a:off x="6096000" y="981468"/>
            <a:ext cx="16290" cy="128533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CB5BB4B-965C-64E8-FAFB-02276B957A05}"/>
              </a:ext>
            </a:extLst>
          </p:cNvPr>
          <p:cNvCxnSpPr>
            <a:cxnSpLocks/>
            <a:stCxn id="12" idx="2"/>
            <a:endCxn id="13" idx="0"/>
          </p:cNvCxnSpPr>
          <p:nvPr/>
        </p:nvCxnSpPr>
        <p:spPr>
          <a:xfrm flipH="1">
            <a:off x="6112288" y="2913785"/>
            <a:ext cx="2" cy="535888"/>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A41561E-7619-3DDE-E8E5-2D62521BF946}"/>
              </a:ext>
            </a:extLst>
          </p:cNvPr>
          <p:cNvCxnSpPr>
            <a:cxnSpLocks/>
            <a:stCxn id="13" idx="2"/>
            <a:endCxn id="14" idx="0"/>
          </p:cNvCxnSpPr>
          <p:nvPr/>
        </p:nvCxnSpPr>
        <p:spPr>
          <a:xfrm flipH="1">
            <a:off x="6096000" y="4335022"/>
            <a:ext cx="16288" cy="104008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F5E6142-DA7F-2B95-C205-9039D7688774}"/>
              </a:ext>
            </a:extLst>
          </p:cNvPr>
          <p:cNvCxnSpPr>
            <a:cxnSpLocks/>
            <a:stCxn id="10" idx="3"/>
            <a:endCxn id="14" idx="1"/>
          </p:cNvCxnSpPr>
          <p:nvPr/>
        </p:nvCxnSpPr>
        <p:spPr>
          <a:xfrm>
            <a:off x="2378049" y="5749540"/>
            <a:ext cx="2644683" cy="6824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E84E9EE-B764-EB6F-E9F6-328C126E97BF}"/>
              </a:ext>
            </a:extLst>
          </p:cNvPr>
          <p:cNvCxnSpPr>
            <a:cxnSpLocks/>
            <a:stCxn id="11" idx="3"/>
            <a:endCxn id="88" idx="1"/>
          </p:cNvCxnSpPr>
          <p:nvPr/>
        </p:nvCxnSpPr>
        <p:spPr>
          <a:xfrm>
            <a:off x="7169268" y="657975"/>
            <a:ext cx="778673" cy="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ABBD80C-8A08-C519-2D77-FFF8206C9864}"/>
              </a:ext>
            </a:extLst>
          </p:cNvPr>
          <p:cNvSpPr txBox="1"/>
          <p:nvPr/>
        </p:nvSpPr>
        <p:spPr>
          <a:xfrm>
            <a:off x="7947941" y="470689"/>
            <a:ext cx="1833928" cy="374571"/>
          </a:xfrm>
          <a:prstGeom prst="roundRect">
            <a:avLst/>
          </a:prstGeom>
          <a:solidFill>
            <a:schemeClr val="bg1">
              <a:lumMod val="75000"/>
            </a:schemeClr>
          </a:solidFill>
          <a:ln w="38100">
            <a:noFill/>
          </a:ln>
        </p:spPr>
        <p:txBody>
          <a:bodyPr wrap="square" rtlCol="0">
            <a:spAutoFit/>
          </a:bodyPr>
          <a:lstStyle/>
          <a:p>
            <a:pPr algn="ctr"/>
            <a:r>
              <a:rPr lang="en-US" sz="1600" dirty="0"/>
              <a:t>No transmission</a:t>
            </a:r>
            <a:endParaRPr lang="en-US" sz="1200" dirty="0"/>
          </a:p>
        </p:txBody>
      </p:sp>
      <p:sp>
        <p:nvSpPr>
          <p:cNvPr id="126" name="TextBox 125">
            <a:extLst>
              <a:ext uri="{FF2B5EF4-FFF2-40B4-BE49-F238E27FC236}">
                <a16:creationId xmlns:a16="http://schemas.microsoft.com/office/drawing/2014/main" id="{E3F944A6-A4D2-4B92-F143-BE9E9C8A320F}"/>
              </a:ext>
            </a:extLst>
          </p:cNvPr>
          <p:cNvSpPr txBox="1"/>
          <p:nvPr/>
        </p:nvSpPr>
        <p:spPr>
          <a:xfrm>
            <a:off x="7169268" y="288642"/>
            <a:ext cx="426720" cy="338554"/>
          </a:xfrm>
          <a:prstGeom prst="rect">
            <a:avLst/>
          </a:prstGeom>
          <a:noFill/>
        </p:spPr>
        <p:txBody>
          <a:bodyPr wrap="none" rtlCol="0">
            <a:spAutoFit/>
          </a:bodyPr>
          <a:lstStyle/>
          <a:p>
            <a:r>
              <a:rPr lang="en-US" sz="1600" dirty="0"/>
              <a:t>No</a:t>
            </a:r>
          </a:p>
        </p:txBody>
      </p:sp>
      <p:sp>
        <p:nvSpPr>
          <p:cNvPr id="127" name="TextBox 126">
            <a:extLst>
              <a:ext uri="{FF2B5EF4-FFF2-40B4-BE49-F238E27FC236}">
                <a16:creationId xmlns:a16="http://schemas.microsoft.com/office/drawing/2014/main" id="{1C93B93D-FA8F-1ACC-662C-AE9E02779BA5}"/>
              </a:ext>
            </a:extLst>
          </p:cNvPr>
          <p:cNvSpPr txBox="1"/>
          <p:nvPr/>
        </p:nvSpPr>
        <p:spPr>
          <a:xfrm>
            <a:off x="6259313" y="992275"/>
            <a:ext cx="452047" cy="338554"/>
          </a:xfrm>
          <a:prstGeom prst="rect">
            <a:avLst/>
          </a:prstGeom>
          <a:noFill/>
        </p:spPr>
        <p:txBody>
          <a:bodyPr wrap="none" rtlCol="0">
            <a:spAutoFit/>
          </a:bodyPr>
          <a:lstStyle/>
          <a:p>
            <a:r>
              <a:rPr lang="en-US" sz="1600" dirty="0"/>
              <a:t>Yes</a:t>
            </a:r>
          </a:p>
        </p:txBody>
      </p:sp>
      <p:cxnSp>
        <p:nvCxnSpPr>
          <p:cNvPr id="172" name="Straight Arrow Connector 171">
            <a:extLst>
              <a:ext uri="{FF2B5EF4-FFF2-40B4-BE49-F238E27FC236}">
                <a16:creationId xmlns:a16="http://schemas.microsoft.com/office/drawing/2014/main" id="{ABD8B342-6F39-29D7-DA57-7B974AB0DD05}"/>
              </a:ext>
            </a:extLst>
          </p:cNvPr>
          <p:cNvCxnSpPr>
            <a:cxnSpLocks/>
            <a:stCxn id="12" idx="3"/>
            <a:endCxn id="173" idx="1"/>
          </p:cNvCxnSpPr>
          <p:nvPr/>
        </p:nvCxnSpPr>
        <p:spPr>
          <a:xfrm>
            <a:off x="7185558" y="2590292"/>
            <a:ext cx="778672" cy="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B7D67D36-78BF-EE0A-C520-D502809A51F5}"/>
              </a:ext>
            </a:extLst>
          </p:cNvPr>
          <p:cNvSpPr txBox="1"/>
          <p:nvPr/>
        </p:nvSpPr>
        <p:spPr>
          <a:xfrm>
            <a:off x="7964230" y="2403006"/>
            <a:ext cx="1833928" cy="374571"/>
          </a:xfrm>
          <a:prstGeom prst="roundRect">
            <a:avLst/>
          </a:prstGeom>
          <a:solidFill>
            <a:schemeClr val="bg1">
              <a:lumMod val="75000"/>
            </a:schemeClr>
          </a:solidFill>
          <a:ln w="38100">
            <a:noFill/>
          </a:ln>
        </p:spPr>
        <p:txBody>
          <a:bodyPr wrap="square" rtlCol="0">
            <a:spAutoFit/>
          </a:bodyPr>
          <a:lstStyle/>
          <a:p>
            <a:pPr algn="ctr"/>
            <a:r>
              <a:rPr lang="en-US" sz="1600" dirty="0"/>
              <a:t>No transmission</a:t>
            </a:r>
            <a:endParaRPr lang="en-US" sz="1200" dirty="0"/>
          </a:p>
        </p:txBody>
      </p:sp>
      <p:sp>
        <p:nvSpPr>
          <p:cNvPr id="174" name="TextBox 173">
            <a:extLst>
              <a:ext uri="{FF2B5EF4-FFF2-40B4-BE49-F238E27FC236}">
                <a16:creationId xmlns:a16="http://schemas.microsoft.com/office/drawing/2014/main" id="{841F0370-E19E-20D9-7DA6-3790392EF153}"/>
              </a:ext>
            </a:extLst>
          </p:cNvPr>
          <p:cNvSpPr txBox="1"/>
          <p:nvPr/>
        </p:nvSpPr>
        <p:spPr>
          <a:xfrm>
            <a:off x="7178791" y="2198869"/>
            <a:ext cx="426720" cy="338554"/>
          </a:xfrm>
          <a:prstGeom prst="rect">
            <a:avLst/>
          </a:prstGeom>
          <a:noFill/>
        </p:spPr>
        <p:txBody>
          <a:bodyPr wrap="none" rtlCol="0">
            <a:spAutoFit/>
          </a:bodyPr>
          <a:lstStyle/>
          <a:p>
            <a:r>
              <a:rPr lang="en-US" sz="1600" dirty="0"/>
              <a:t>No</a:t>
            </a:r>
          </a:p>
        </p:txBody>
      </p:sp>
      <p:cxnSp>
        <p:nvCxnSpPr>
          <p:cNvPr id="175" name="Straight Arrow Connector 174">
            <a:extLst>
              <a:ext uri="{FF2B5EF4-FFF2-40B4-BE49-F238E27FC236}">
                <a16:creationId xmlns:a16="http://schemas.microsoft.com/office/drawing/2014/main" id="{05F08090-919E-1861-59D3-3A1FC3FBE52A}"/>
              </a:ext>
            </a:extLst>
          </p:cNvPr>
          <p:cNvCxnSpPr>
            <a:cxnSpLocks/>
            <a:stCxn id="13" idx="3"/>
            <a:endCxn id="176" idx="1"/>
          </p:cNvCxnSpPr>
          <p:nvPr/>
        </p:nvCxnSpPr>
        <p:spPr>
          <a:xfrm flipV="1">
            <a:off x="7185555" y="3892347"/>
            <a:ext cx="778675"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6AFC7366-A427-5E88-D611-96F5BE01A200}"/>
              </a:ext>
            </a:extLst>
          </p:cNvPr>
          <p:cNvSpPr txBox="1"/>
          <p:nvPr/>
        </p:nvSpPr>
        <p:spPr>
          <a:xfrm>
            <a:off x="7964230" y="3705061"/>
            <a:ext cx="1833928" cy="374571"/>
          </a:xfrm>
          <a:prstGeom prst="roundRect">
            <a:avLst/>
          </a:prstGeom>
          <a:solidFill>
            <a:schemeClr val="bg1">
              <a:lumMod val="75000"/>
            </a:schemeClr>
          </a:solidFill>
          <a:ln w="38100">
            <a:noFill/>
          </a:ln>
        </p:spPr>
        <p:txBody>
          <a:bodyPr wrap="square" rtlCol="0">
            <a:spAutoFit/>
          </a:bodyPr>
          <a:lstStyle/>
          <a:p>
            <a:pPr algn="ctr"/>
            <a:r>
              <a:rPr lang="en-US" sz="1600" dirty="0"/>
              <a:t>No transmission</a:t>
            </a:r>
            <a:endParaRPr lang="en-US" sz="1200" dirty="0"/>
          </a:p>
        </p:txBody>
      </p:sp>
      <p:sp>
        <p:nvSpPr>
          <p:cNvPr id="177" name="TextBox 176">
            <a:extLst>
              <a:ext uri="{FF2B5EF4-FFF2-40B4-BE49-F238E27FC236}">
                <a16:creationId xmlns:a16="http://schemas.microsoft.com/office/drawing/2014/main" id="{2F899D98-FB0F-2260-9A83-42230BAB0F8F}"/>
              </a:ext>
            </a:extLst>
          </p:cNvPr>
          <p:cNvSpPr txBox="1"/>
          <p:nvPr/>
        </p:nvSpPr>
        <p:spPr>
          <a:xfrm>
            <a:off x="7178787" y="3450680"/>
            <a:ext cx="426720" cy="338554"/>
          </a:xfrm>
          <a:prstGeom prst="rect">
            <a:avLst/>
          </a:prstGeom>
          <a:noFill/>
        </p:spPr>
        <p:txBody>
          <a:bodyPr wrap="none" rtlCol="0">
            <a:spAutoFit/>
          </a:bodyPr>
          <a:lstStyle/>
          <a:p>
            <a:r>
              <a:rPr lang="en-US" sz="1600" dirty="0"/>
              <a:t>No</a:t>
            </a:r>
          </a:p>
        </p:txBody>
      </p:sp>
      <p:sp>
        <p:nvSpPr>
          <p:cNvPr id="197" name="TextBox 196">
            <a:extLst>
              <a:ext uri="{FF2B5EF4-FFF2-40B4-BE49-F238E27FC236}">
                <a16:creationId xmlns:a16="http://schemas.microsoft.com/office/drawing/2014/main" id="{15FD417A-9E3F-3F4A-541E-AA9520B16250}"/>
              </a:ext>
            </a:extLst>
          </p:cNvPr>
          <p:cNvSpPr txBox="1"/>
          <p:nvPr/>
        </p:nvSpPr>
        <p:spPr>
          <a:xfrm>
            <a:off x="6176823" y="2890854"/>
            <a:ext cx="452047" cy="338554"/>
          </a:xfrm>
          <a:prstGeom prst="rect">
            <a:avLst/>
          </a:prstGeom>
          <a:noFill/>
        </p:spPr>
        <p:txBody>
          <a:bodyPr wrap="none" rtlCol="0">
            <a:spAutoFit/>
          </a:bodyPr>
          <a:lstStyle/>
          <a:p>
            <a:r>
              <a:rPr lang="en-US" sz="1600" dirty="0"/>
              <a:t>Yes</a:t>
            </a:r>
          </a:p>
        </p:txBody>
      </p:sp>
      <p:sp>
        <p:nvSpPr>
          <p:cNvPr id="198" name="TextBox 197">
            <a:extLst>
              <a:ext uri="{FF2B5EF4-FFF2-40B4-BE49-F238E27FC236}">
                <a16:creationId xmlns:a16="http://schemas.microsoft.com/office/drawing/2014/main" id="{7BB1178C-4197-25DF-C0CB-9B4D26E90893}"/>
              </a:ext>
            </a:extLst>
          </p:cNvPr>
          <p:cNvSpPr txBox="1"/>
          <p:nvPr/>
        </p:nvSpPr>
        <p:spPr>
          <a:xfrm>
            <a:off x="6176822" y="4386010"/>
            <a:ext cx="452047" cy="338554"/>
          </a:xfrm>
          <a:prstGeom prst="rect">
            <a:avLst/>
          </a:prstGeom>
          <a:noFill/>
        </p:spPr>
        <p:txBody>
          <a:bodyPr wrap="none" rtlCol="0">
            <a:spAutoFit/>
          </a:bodyPr>
          <a:lstStyle/>
          <a:p>
            <a:r>
              <a:rPr lang="en-US" sz="1600" dirty="0"/>
              <a:t>Yes</a:t>
            </a:r>
          </a:p>
        </p:txBody>
      </p:sp>
      <p:grpSp>
        <p:nvGrpSpPr>
          <p:cNvPr id="199" name="Group 198">
            <a:extLst>
              <a:ext uri="{FF2B5EF4-FFF2-40B4-BE49-F238E27FC236}">
                <a16:creationId xmlns:a16="http://schemas.microsoft.com/office/drawing/2014/main" id="{082596BF-31AA-468C-C62C-E9763DBDA8BA}"/>
              </a:ext>
            </a:extLst>
          </p:cNvPr>
          <p:cNvGrpSpPr/>
          <p:nvPr/>
        </p:nvGrpSpPr>
        <p:grpSpPr>
          <a:xfrm>
            <a:off x="9807388" y="5380208"/>
            <a:ext cx="1083336" cy="641885"/>
            <a:chOff x="7047780" y="1504142"/>
            <a:chExt cx="1083336" cy="641885"/>
          </a:xfrm>
        </p:grpSpPr>
        <p:sp>
          <p:nvSpPr>
            <p:cNvPr id="200" name="Rounded Rectangle 199">
              <a:extLst>
                <a:ext uri="{FF2B5EF4-FFF2-40B4-BE49-F238E27FC236}">
                  <a16:creationId xmlns:a16="http://schemas.microsoft.com/office/drawing/2014/main" id="{704FF1E7-5BCB-7E18-B155-F5F2CEAE81C8}"/>
                </a:ext>
              </a:extLst>
            </p:cNvPr>
            <p:cNvSpPr/>
            <p:nvPr/>
          </p:nvSpPr>
          <p:spPr>
            <a:xfrm>
              <a:off x="7047780" y="1612366"/>
              <a:ext cx="158433" cy="152885"/>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TextBox 200">
              <a:extLst>
                <a:ext uri="{FF2B5EF4-FFF2-40B4-BE49-F238E27FC236}">
                  <a16:creationId xmlns:a16="http://schemas.microsoft.com/office/drawing/2014/main" id="{12084FE9-317E-503E-D68B-2810BD92D6D8}"/>
                </a:ext>
              </a:extLst>
            </p:cNvPr>
            <p:cNvSpPr txBox="1"/>
            <p:nvPr/>
          </p:nvSpPr>
          <p:spPr>
            <a:xfrm>
              <a:off x="7185023" y="1504142"/>
              <a:ext cx="774571" cy="369332"/>
            </a:xfrm>
            <a:prstGeom prst="rect">
              <a:avLst/>
            </a:prstGeom>
            <a:noFill/>
          </p:spPr>
          <p:txBody>
            <a:bodyPr wrap="none" rtlCol="0">
              <a:spAutoFit/>
            </a:bodyPr>
            <a:lstStyle/>
            <a:p>
              <a:r>
                <a:rPr lang="en-US" dirty="0"/>
                <a:t>Inputs</a:t>
              </a:r>
            </a:p>
          </p:txBody>
        </p:sp>
        <p:sp>
          <p:nvSpPr>
            <p:cNvPr id="202" name="Rounded Rectangle 201">
              <a:extLst>
                <a:ext uri="{FF2B5EF4-FFF2-40B4-BE49-F238E27FC236}">
                  <a16:creationId xmlns:a16="http://schemas.microsoft.com/office/drawing/2014/main" id="{4A7328E4-D165-4459-AA65-91E4910A642F}"/>
                </a:ext>
              </a:extLst>
            </p:cNvPr>
            <p:cNvSpPr/>
            <p:nvPr/>
          </p:nvSpPr>
          <p:spPr>
            <a:xfrm>
              <a:off x="7047780" y="1884919"/>
              <a:ext cx="158433" cy="1528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E8E154FE-C1C3-6AE2-17AF-9CBE4549AABD}"/>
                </a:ext>
              </a:extLst>
            </p:cNvPr>
            <p:cNvSpPr txBox="1"/>
            <p:nvPr/>
          </p:nvSpPr>
          <p:spPr>
            <a:xfrm>
              <a:off x="7185023" y="1776695"/>
              <a:ext cx="946093" cy="369332"/>
            </a:xfrm>
            <a:prstGeom prst="rect">
              <a:avLst/>
            </a:prstGeom>
            <a:noFill/>
          </p:spPr>
          <p:txBody>
            <a:bodyPr wrap="none" rtlCol="0">
              <a:spAutoFit/>
            </a:bodyPr>
            <a:lstStyle/>
            <a:p>
              <a:r>
                <a:rPr lang="en-US" dirty="0"/>
                <a:t>Outputs</a:t>
              </a:r>
            </a:p>
          </p:txBody>
        </p:sp>
      </p:grpSp>
    </p:spTree>
    <p:extLst>
      <p:ext uri="{BB962C8B-B14F-4D97-AF65-F5344CB8AC3E}">
        <p14:creationId xmlns:p14="http://schemas.microsoft.com/office/powerpoint/2010/main" val="269882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EF03DE-4404-73C5-D082-DFB5FBC641E2}"/>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9B7BB8-89D6-724C-85CD-0FD14CBC48DC}"/>
              </a:ext>
            </a:extLst>
          </p:cNvPr>
          <p:cNvSpPr txBox="1"/>
          <p:nvPr/>
        </p:nvSpPr>
        <p:spPr>
          <a:xfrm>
            <a:off x="0" y="-10121"/>
            <a:ext cx="4642618" cy="1015663"/>
          </a:xfrm>
          <a:prstGeom prst="rect">
            <a:avLst/>
          </a:prstGeom>
          <a:noFill/>
        </p:spPr>
        <p:txBody>
          <a:bodyPr wrap="none" rtlCol="0">
            <a:spAutoFit/>
          </a:bodyPr>
          <a:lstStyle/>
          <a:p>
            <a:r>
              <a:rPr lang="en-US" sz="6000" b="1" dirty="0">
                <a:solidFill>
                  <a:schemeClr val="bg1">
                    <a:lumMod val="85000"/>
                  </a:schemeClr>
                </a:solidFill>
              </a:rPr>
              <a:t>Introduction</a:t>
            </a:r>
          </a:p>
        </p:txBody>
      </p:sp>
      <p:sp>
        <p:nvSpPr>
          <p:cNvPr id="8" name="TextBox 7">
            <a:extLst>
              <a:ext uri="{FF2B5EF4-FFF2-40B4-BE49-F238E27FC236}">
                <a16:creationId xmlns:a16="http://schemas.microsoft.com/office/drawing/2014/main" id="{1782BD32-E52D-C9DA-4291-AE9C9047FECF}"/>
              </a:ext>
            </a:extLst>
          </p:cNvPr>
          <p:cNvSpPr txBox="1"/>
          <p:nvPr/>
        </p:nvSpPr>
        <p:spPr>
          <a:xfrm>
            <a:off x="1349182" y="3441411"/>
            <a:ext cx="2372765" cy="369332"/>
          </a:xfrm>
          <a:prstGeom prst="rect">
            <a:avLst/>
          </a:prstGeom>
          <a:solidFill>
            <a:schemeClr val="bg1"/>
          </a:solidFill>
          <a:ln w="38100">
            <a:solidFill>
              <a:schemeClr val="accent6">
                <a:lumMod val="50000"/>
              </a:schemeClr>
            </a:solidFill>
          </a:ln>
        </p:spPr>
        <p:txBody>
          <a:bodyPr wrap="none" rtlCol="0">
            <a:spAutoFit/>
          </a:bodyPr>
          <a:lstStyle/>
          <a:p>
            <a:r>
              <a:rPr lang="en-US"/>
              <a:t>Hazard identification</a:t>
            </a:r>
          </a:p>
        </p:txBody>
      </p:sp>
      <p:sp>
        <p:nvSpPr>
          <p:cNvPr id="9" name="TextBox 8">
            <a:extLst>
              <a:ext uri="{FF2B5EF4-FFF2-40B4-BE49-F238E27FC236}">
                <a16:creationId xmlns:a16="http://schemas.microsoft.com/office/drawing/2014/main" id="{4C112163-67A4-7DB5-C613-669F9483770D}"/>
              </a:ext>
            </a:extLst>
          </p:cNvPr>
          <p:cNvSpPr txBox="1"/>
          <p:nvPr/>
        </p:nvSpPr>
        <p:spPr>
          <a:xfrm>
            <a:off x="4589172" y="3441411"/>
            <a:ext cx="1821332" cy="369332"/>
          </a:xfrm>
          <a:prstGeom prst="rect">
            <a:avLst/>
          </a:prstGeom>
          <a:solidFill>
            <a:schemeClr val="bg1"/>
          </a:solidFill>
          <a:ln w="38100">
            <a:solidFill>
              <a:schemeClr val="accent6">
                <a:lumMod val="50000"/>
              </a:schemeClr>
            </a:solidFill>
          </a:ln>
        </p:spPr>
        <p:txBody>
          <a:bodyPr wrap="none" rtlCol="0">
            <a:spAutoFit/>
          </a:bodyPr>
          <a:lstStyle/>
          <a:p>
            <a:r>
              <a:rPr lang="en-US" dirty="0"/>
              <a:t>Risk assessment</a:t>
            </a:r>
          </a:p>
        </p:txBody>
      </p:sp>
      <p:sp>
        <p:nvSpPr>
          <p:cNvPr id="10" name="TextBox 9">
            <a:extLst>
              <a:ext uri="{FF2B5EF4-FFF2-40B4-BE49-F238E27FC236}">
                <a16:creationId xmlns:a16="http://schemas.microsoft.com/office/drawing/2014/main" id="{93EC2848-7C16-57F0-F1FB-AEDF4DD0CC6C}"/>
              </a:ext>
            </a:extLst>
          </p:cNvPr>
          <p:cNvSpPr txBox="1"/>
          <p:nvPr/>
        </p:nvSpPr>
        <p:spPr>
          <a:xfrm>
            <a:off x="7845777" y="3441411"/>
            <a:ext cx="2005677" cy="369332"/>
          </a:xfrm>
          <a:prstGeom prst="rect">
            <a:avLst/>
          </a:prstGeom>
          <a:solidFill>
            <a:schemeClr val="bg1"/>
          </a:solidFill>
          <a:ln w="38100">
            <a:solidFill>
              <a:schemeClr val="accent6">
                <a:lumMod val="50000"/>
              </a:schemeClr>
            </a:solidFill>
          </a:ln>
        </p:spPr>
        <p:txBody>
          <a:bodyPr wrap="none" rtlCol="0">
            <a:spAutoFit/>
          </a:bodyPr>
          <a:lstStyle/>
          <a:p>
            <a:r>
              <a:rPr lang="en-US"/>
              <a:t>Risk management</a:t>
            </a:r>
          </a:p>
        </p:txBody>
      </p:sp>
      <p:sp>
        <p:nvSpPr>
          <p:cNvPr id="11" name="TextBox 10">
            <a:extLst>
              <a:ext uri="{FF2B5EF4-FFF2-40B4-BE49-F238E27FC236}">
                <a16:creationId xmlns:a16="http://schemas.microsoft.com/office/drawing/2014/main" id="{70A0D423-A9CB-AAF6-C409-D267BC792071}"/>
              </a:ext>
            </a:extLst>
          </p:cNvPr>
          <p:cNvSpPr txBox="1"/>
          <p:nvPr/>
        </p:nvSpPr>
        <p:spPr>
          <a:xfrm>
            <a:off x="1283834" y="4550874"/>
            <a:ext cx="8432007" cy="369332"/>
          </a:xfrm>
          <a:prstGeom prst="rect">
            <a:avLst/>
          </a:prstGeom>
          <a:solidFill>
            <a:schemeClr val="bg1"/>
          </a:solidFill>
          <a:ln w="38100">
            <a:solidFill>
              <a:schemeClr val="accent6">
                <a:lumMod val="50000"/>
              </a:schemeClr>
            </a:solidFill>
          </a:ln>
        </p:spPr>
        <p:txBody>
          <a:bodyPr wrap="square" rtlCol="0">
            <a:spAutoFit/>
          </a:bodyPr>
          <a:lstStyle/>
          <a:p>
            <a:pPr algn="ctr"/>
            <a:r>
              <a:rPr lang="en-US"/>
              <a:t>Risk communication</a:t>
            </a:r>
          </a:p>
        </p:txBody>
      </p:sp>
      <p:sp>
        <p:nvSpPr>
          <p:cNvPr id="12" name="TextBox 11">
            <a:extLst>
              <a:ext uri="{FF2B5EF4-FFF2-40B4-BE49-F238E27FC236}">
                <a16:creationId xmlns:a16="http://schemas.microsoft.com/office/drawing/2014/main" id="{4790F054-580B-6B09-04F2-7A0248EB632B}"/>
              </a:ext>
            </a:extLst>
          </p:cNvPr>
          <p:cNvSpPr txBox="1"/>
          <p:nvPr/>
        </p:nvSpPr>
        <p:spPr>
          <a:xfrm>
            <a:off x="4262571" y="2471915"/>
            <a:ext cx="2180405" cy="523220"/>
          </a:xfrm>
          <a:prstGeom prst="rect">
            <a:avLst/>
          </a:prstGeom>
          <a:noFill/>
        </p:spPr>
        <p:txBody>
          <a:bodyPr wrap="none" rtlCol="0">
            <a:spAutoFit/>
          </a:bodyPr>
          <a:lstStyle/>
          <a:p>
            <a:r>
              <a:rPr lang="en-US" sz="2800"/>
              <a:t>Risk analysis</a:t>
            </a:r>
          </a:p>
        </p:txBody>
      </p:sp>
      <p:cxnSp>
        <p:nvCxnSpPr>
          <p:cNvPr id="13" name="Straight Arrow Connector 12">
            <a:extLst>
              <a:ext uri="{FF2B5EF4-FFF2-40B4-BE49-F238E27FC236}">
                <a16:creationId xmlns:a16="http://schemas.microsoft.com/office/drawing/2014/main" id="{79CD3EA1-FDCD-2D5A-7B65-076929D16879}"/>
              </a:ext>
            </a:extLst>
          </p:cNvPr>
          <p:cNvCxnSpPr>
            <a:stCxn id="8" idx="3"/>
            <a:endCxn id="9" idx="1"/>
          </p:cNvCxnSpPr>
          <p:nvPr/>
        </p:nvCxnSpPr>
        <p:spPr>
          <a:xfrm>
            <a:off x="3721947" y="3626077"/>
            <a:ext cx="867225"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E131D2-97F2-FDC4-5E3A-EED40BFBC764}"/>
              </a:ext>
            </a:extLst>
          </p:cNvPr>
          <p:cNvCxnSpPr>
            <a:cxnSpLocks/>
            <a:stCxn id="9" idx="3"/>
            <a:endCxn id="10" idx="1"/>
          </p:cNvCxnSpPr>
          <p:nvPr/>
        </p:nvCxnSpPr>
        <p:spPr>
          <a:xfrm>
            <a:off x="6410504" y="3626077"/>
            <a:ext cx="1435273"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3044B78-32E9-4C6C-DE7C-A2EB0CD1734D}"/>
              </a:ext>
            </a:extLst>
          </p:cNvPr>
          <p:cNvCxnSpPr>
            <a:cxnSpLocks/>
            <a:stCxn id="8" idx="2"/>
          </p:cNvCxnSpPr>
          <p:nvPr/>
        </p:nvCxnSpPr>
        <p:spPr>
          <a:xfrm>
            <a:off x="2535565" y="3810743"/>
            <a:ext cx="0" cy="771851"/>
          </a:xfrm>
          <a:prstGeom prst="straightConnector1">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8CF5BEC-4363-4F95-E83A-29D9A0DB93BA}"/>
              </a:ext>
            </a:extLst>
          </p:cNvPr>
          <p:cNvCxnSpPr>
            <a:cxnSpLocks/>
            <a:stCxn id="9" idx="2"/>
            <a:endCxn id="11" idx="0"/>
          </p:cNvCxnSpPr>
          <p:nvPr/>
        </p:nvCxnSpPr>
        <p:spPr>
          <a:xfrm>
            <a:off x="5499838" y="3810743"/>
            <a:ext cx="0" cy="740131"/>
          </a:xfrm>
          <a:prstGeom prst="straightConnector1">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E7A2628-0AA4-EF16-EAA3-C65043F577B1}"/>
              </a:ext>
            </a:extLst>
          </p:cNvPr>
          <p:cNvCxnSpPr>
            <a:cxnSpLocks/>
            <a:stCxn id="10" idx="2"/>
          </p:cNvCxnSpPr>
          <p:nvPr/>
        </p:nvCxnSpPr>
        <p:spPr>
          <a:xfrm>
            <a:off x="8848616" y="3810743"/>
            <a:ext cx="0" cy="740131"/>
          </a:xfrm>
          <a:prstGeom prst="straightConnector1">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92D1B96-5375-35A8-B3AB-52809B7C9B2B}"/>
              </a:ext>
            </a:extLst>
          </p:cNvPr>
          <p:cNvSpPr txBox="1"/>
          <p:nvPr/>
        </p:nvSpPr>
        <p:spPr>
          <a:xfrm>
            <a:off x="8848615" y="4920206"/>
            <a:ext cx="982961" cy="338554"/>
          </a:xfrm>
          <a:prstGeom prst="rect">
            <a:avLst/>
          </a:prstGeom>
          <a:noFill/>
        </p:spPr>
        <p:txBody>
          <a:bodyPr wrap="none" rtlCol="0">
            <a:spAutoFit/>
          </a:bodyPr>
          <a:lstStyle/>
          <a:p>
            <a:r>
              <a:rPr lang="es-ES_tradnl" sz="1600" dirty="0">
                <a:solidFill>
                  <a:schemeClr val="bg1">
                    <a:lumMod val="50000"/>
                  </a:schemeClr>
                </a:solidFill>
              </a:rPr>
              <a:t>OIE 2021</a:t>
            </a:r>
          </a:p>
        </p:txBody>
      </p:sp>
    </p:spTree>
    <p:extLst>
      <p:ext uri="{BB962C8B-B14F-4D97-AF65-F5344CB8AC3E}">
        <p14:creationId xmlns:p14="http://schemas.microsoft.com/office/powerpoint/2010/main" val="1792356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9A417B9-689B-4849-A871-665BADB723CB}"/>
              </a:ext>
            </a:extLst>
          </p:cNvPr>
          <p:cNvGrpSpPr/>
          <p:nvPr/>
        </p:nvGrpSpPr>
        <p:grpSpPr>
          <a:xfrm>
            <a:off x="1155059" y="1693244"/>
            <a:ext cx="4120756" cy="3793785"/>
            <a:chOff x="5106574" y="2096016"/>
            <a:chExt cx="4120756" cy="3793785"/>
          </a:xfrm>
        </p:grpSpPr>
        <p:sp>
          <p:nvSpPr>
            <p:cNvPr id="48" name="Striped Right Arrow 47">
              <a:extLst>
                <a:ext uri="{FF2B5EF4-FFF2-40B4-BE49-F238E27FC236}">
                  <a16:creationId xmlns:a16="http://schemas.microsoft.com/office/drawing/2014/main" id="{8880B536-C988-5C40-9B37-826C8365E4B7}"/>
                </a:ext>
              </a:extLst>
            </p:cNvPr>
            <p:cNvSpPr/>
            <p:nvPr/>
          </p:nvSpPr>
          <p:spPr>
            <a:xfrm rot="5400000">
              <a:off x="4546426" y="2656164"/>
              <a:ext cx="3793785" cy="2673489"/>
            </a:xfrm>
            <a:prstGeom prst="stripedRightArrow">
              <a:avLst>
                <a:gd name="adj1" fmla="val 42393"/>
                <a:gd name="adj2" fmla="val 69561"/>
              </a:avLst>
            </a:prstGeom>
            <a:gradFill flip="none" rotWithShape="1">
              <a:gsLst>
                <a:gs pos="0">
                  <a:srgbClr val="001C2F">
                    <a:alpha val="83757"/>
                  </a:srgbClr>
                </a:gs>
                <a:gs pos="50000">
                  <a:schemeClr val="accent1">
                    <a:shade val="67500"/>
                    <a:satMod val="115000"/>
                    <a:alpha val="61707"/>
                  </a:schemeClr>
                </a:gs>
                <a:gs pos="100000">
                  <a:srgbClr val="00B0F0">
                    <a:alpha val="25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18D5B96-0982-6B47-AB43-A4EAAE38C2C7}"/>
                </a:ext>
              </a:extLst>
            </p:cNvPr>
            <p:cNvSpPr txBox="1"/>
            <p:nvPr/>
          </p:nvSpPr>
          <p:spPr>
            <a:xfrm>
              <a:off x="7641640" y="2611206"/>
              <a:ext cx="1585690" cy="2031325"/>
            </a:xfrm>
            <a:prstGeom prst="rect">
              <a:avLst/>
            </a:prstGeom>
            <a:noFill/>
          </p:spPr>
          <p:txBody>
            <a:bodyPr wrap="none" rtlCol="0">
              <a:spAutoFit/>
            </a:bodyPr>
            <a:lstStyle/>
            <a:p>
              <a:r>
                <a:rPr lang="en-US"/>
                <a:t>+ Complex</a:t>
              </a:r>
            </a:p>
            <a:p>
              <a:endParaRPr lang="en-US"/>
            </a:p>
            <a:p>
              <a:r>
                <a:rPr lang="en-US"/>
                <a:t>+ Information</a:t>
              </a:r>
            </a:p>
            <a:p>
              <a:endParaRPr lang="en-US"/>
            </a:p>
            <a:p>
              <a:r>
                <a:rPr lang="en-US"/>
                <a:t>+Cost</a:t>
              </a:r>
            </a:p>
            <a:p>
              <a:endParaRPr lang="en-US"/>
            </a:p>
            <a:p>
              <a:r>
                <a:rPr lang="en-US"/>
                <a:t>+Flexibility</a:t>
              </a:r>
            </a:p>
          </p:txBody>
        </p:sp>
      </p:grpSp>
      <p:cxnSp>
        <p:nvCxnSpPr>
          <p:cNvPr id="12" name="Elbow Connector 11">
            <a:extLst>
              <a:ext uri="{FF2B5EF4-FFF2-40B4-BE49-F238E27FC236}">
                <a16:creationId xmlns:a16="http://schemas.microsoft.com/office/drawing/2014/main" id="{615AA43F-05F1-0944-8181-A15B77A4965C}"/>
              </a:ext>
            </a:extLst>
          </p:cNvPr>
          <p:cNvCxnSpPr>
            <a:stCxn id="7" idx="1"/>
            <a:endCxn id="10" idx="1"/>
          </p:cNvCxnSpPr>
          <p:nvPr/>
        </p:nvCxnSpPr>
        <p:spPr>
          <a:xfrm rot="10800000" flipH="1" flipV="1">
            <a:off x="1166384" y="2361809"/>
            <a:ext cx="238784" cy="495494"/>
          </a:xfrm>
          <a:prstGeom prst="bentConnector3">
            <a:avLst>
              <a:gd name="adj1" fmla="val -95735"/>
            </a:avLst>
          </a:prstGeom>
          <a:ln w="28575">
            <a:solidFill>
              <a:srgbClr val="1A3E68"/>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90277CE0-38FF-364E-81E6-3F7DC96EEB6D}"/>
              </a:ext>
            </a:extLst>
          </p:cNvPr>
          <p:cNvCxnSpPr>
            <a:cxnSpLocks/>
            <a:stCxn id="7" idx="1"/>
            <a:endCxn id="19" idx="1"/>
          </p:cNvCxnSpPr>
          <p:nvPr/>
        </p:nvCxnSpPr>
        <p:spPr>
          <a:xfrm rot="10800000" flipH="1" flipV="1">
            <a:off x="1166384" y="2361809"/>
            <a:ext cx="238784" cy="1043662"/>
          </a:xfrm>
          <a:prstGeom prst="bentConnector3">
            <a:avLst>
              <a:gd name="adj1" fmla="val -95735"/>
            </a:avLst>
          </a:prstGeom>
          <a:ln w="28575">
            <a:solidFill>
              <a:srgbClr val="1A3E68"/>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391B96E-DAAE-E344-B0AB-F95FFBB7470B}"/>
              </a:ext>
            </a:extLst>
          </p:cNvPr>
          <p:cNvSpPr txBox="1"/>
          <p:nvPr/>
        </p:nvSpPr>
        <p:spPr>
          <a:xfrm>
            <a:off x="1166384" y="2177143"/>
            <a:ext cx="1531188" cy="369332"/>
          </a:xfrm>
          <a:prstGeom prst="rect">
            <a:avLst/>
          </a:prstGeom>
          <a:solidFill>
            <a:srgbClr val="CC9800"/>
          </a:solidFill>
          <a:ln>
            <a:noFill/>
          </a:ln>
        </p:spPr>
        <p:txBody>
          <a:bodyPr wrap="none" rtlCol="0">
            <a:spAutoFit/>
          </a:bodyPr>
          <a:lstStyle/>
          <a:p>
            <a:r>
              <a:rPr lang="en-US" b="1">
                <a:solidFill>
                  <a:srgbClr val="1A3E68"/>
                </a:solidFill>
              </a:rPr>
              <a:t>Risk analysis</a:t>
            </a:r>
          </a:p>
        </p:txBody>
      </p:sp>
      <p:sp>
        <p:nvSpPr>
          <p:cNvPr id="10" name="TextBox 9">
            <a:extLst>
              <a:ext uri="{FF2B5EF4-FFF2-40B4-BE49-F238E27FC236}">
                <a16:creationId xmlns:a16="http://schemas.microsoft.com/office/drawing/2014/main" id="{7E0D3EFB-F0D3-3246-9CD0-11F7FF7092CA}"/>
              </a:ext>
            </a:extLst>
          </p:cNvPr>
          <p:cNvSpPr txBox="1"/>
          <p:nvPr/>
        </p:nvSpPr>
        <p:spPr>
          <a:xfrm>
            <a:off x="1405168" y="2672637"/>
            <a:ext cx="1374094" cy="369332"/>
          </a:xfrm>
          <a:prstGeom prst="rect">
            <a:avLst/>
          </a:prstGeom>
          <a:solidFill>
            <a:srgbClr val="DDA400"/>
          </a:solidFill>
          <a:ln>
            <a:noFill/>
          </a:ln>
        </p:spPr>
        <p:txBody>
          <a:bodyPr wrap="none" rtlCol="0">
            <a:spAutoFit/>
          </a:bodyPr>
          <a:lstStyle/>
          <a:p>
            <a:r>
              <a:rPr lang="en-US" b="1">
                <a:solidFill>
                  <a:srgbClr val="1A3E68"/>
                </a:solidFill>
              </a:rPr>
              <a:t>Qualitative</a:t>
            </a:r>
          </a:p>
        </p:txBody>
      </p:sp>
      <p:sp>
        <p:nvSpPr>
          <p:cNvPr id="19" name="TextBox 18">
            <a:extLst>
              <a:ext uri="{FF2B5EF4-FFF2-40B4-BE49-F238E27FC236}">
                <a16:creationId xmlns:a16="http://schemas.microsoft.com/office/drawing/2014/main" id="{BFA744FF-3571-3644-8154-C1F3E2122235}"/>
              </a:ext>
            </a:extLst>
          </p:cNvPr>
          <p:cNvSpPr txBox="1"/>
          <p:nvPr/>
        </p:nvSpPr>
        <p:spPr>
          <a:xfrm>
            <a:off x="1405168" y="3220805"/>
            <a:ext cx="1534394" cy="369332"/>
          </a:xfrm>
          <a:prstGeom prst="rect">
            <a:avLst/>
          </a:prstGeom>
          <a:solidFill>
            <a:srgbClr val="DDA400"/>
          </a:solidFill>
          <a:ln>
            <a:noFill/>
          </a:ln>
        </p:spPr>
        <p:txBody>
          <a:bodyPr wrap="none" rtlCol="0">
            <a:spAutoFit/>
          </a:bodyPr>
          <a:lstStyle/>
          <a:p>
            <a:r>
              <a:rPr lang="en-US" b="1">
                <a:solidFill>
                  <a:srgbClr val="1A3E68"/>
                </a:solidFill>
              </a:rPr>
              <a:t>Quantitative</a:t>
            </a:r>
          </a:p>
        </p:txBody>
      </p:sp>
      <p:grpSp>
        <p:nvGrpSpPr>
          <p:cNvPr id="52" name="Group 51">
            <a:extLst>
              <a:ext uri="{FF2B5EF4-FFF2-40B4-BE49-F238E27FC236}">
                <a16:creationId xmlns:a16="http://schemas.microsoft.com/office/drawing/2014/main" id="{DC54B286-11B8-354F-9517-14272DBA8403}"/>
              </a:ext>
            </a:extLst>
          </p:cNvPr>
          <p:cNvGrpSpPr/>
          <p:nvPr/>
        </p:nvGrpSpPr>
        <p:grpSpPr>
          <a:xfrm>
            <a:off x="1405168" y="3405470"/>
            <a:ext cx="1991494" cy="1275388"/>
            <a:chOff x="1405167" y="3405470"/>
            <a:chExt cx="1991494" cy="1275388"/>
          </a:xfrm>
        </p:grpSpPr>
        <p:sp>
          <p:nvSpPr>
            <p:cNvPr id="20" name="TextBox 19">
              <a:extLst>
                <a:ext uri="{FF2B5EF4-FFF2-40B4-BE49-F238E27FC236}">
                  <a16:creationId xmlns:a16="http://schemas.microsoft.com/office/drawing/2014/main" id="{0A56C605-82E9-2349-88FF-2D6DB8643C47}"/>
                </a:ext>
              </a:extLst>
            </p:cNvPr>
            <p:cNvSpPr txBox="1"/>
            <p:nvPr/>
          </p:nvSpPr>
          <p:spPr>
            <a:xfrm>
              <a:off x="1754865" y="3715252"/>
              <a:ext cx="1641796" cy="369332"/>
            </a:xfrm>
            <a:prstGeom prst="rect">
              <a:avLst/>
            </a:prstGeom>
            <a:solidFill>
              <a:srgbClr val="F7B700"/>
            </a:solidFill>
            <a:ln>
              <a:noFill/>
            </a:ln>
          </p:spPr>
          <p:txBody>
            <a:bodyPr wrap="none" rtlCol="0">
              <a:spAutoFit/>
            </a:bodyPr>
            <a:lstStyle/>
            <a:p>
              <a:r>
                <a:rPr lang="en-US" b="1">
                  <a:solidFill>
                    <a:srgbClr val="1A3E68"/>
                  </a:solidFill>
                </a:rPr>
                <a:t>Deterministic</a:t>
              </a:r>
            </a:p>
          </p:txBody>
        </p:sp>
        <p:cxnSp>
          <p:nvCxnSpPr>
            <p:cNvPr id="30" name="Elbow Connector 29">
              <a:extLst>
                <a:ext uri="{FF2B5EF4-FFF2-40B4-BE49-F238E27FC236}">
                  <a16:creationId xmlns:a16="http://schemas.microsoft.com/office/drawing/2014/main" id="{1CD48A61-2F8B-5A46-896B-79F48DF694E7}"/>
                </a:ext>
              </a:extLst>
            </p:cNvPr>
            <p:cNvCxnSpPr>
              <a:cxnSpLocks/>
              <a:stCxn id="19" idx="1"/>
              <a:endCxn id="20" idx="1"/>
            </p:cNvCxnSpPr>
            <p:nvPr/>
          </p:nvCxnSpPr>
          <p:spPr>
            <a:xfrm rot="10800000" flipH="1" flipV="1">
              <a:off x="1405167" y="3405470"/>
              <a:ext cx="349698" cy="494447"/>
            </a:xfrm>
            <a:prstGeom prst="bentConnector3">
              <a:avLst>
                <a:gd name="adj1" fmla="val -65371"/>
              </a:avLst>
            </a:prstGeom>
            <a:ln w="28575">
              <a:solidFill>
                <a:srgbClr val="1A3E68"/>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7A915744-67AD-F54C-82F3-6C14A65E2261}"/>
                </a:ext>
              </a:extLst>
            </p:cNvPr>
            <p:cNvCxnSpPr>
              <a:cxnSpLocks/>
              <a:stCxn id="19" idx="1"/>
              <a:endCxn id="21" idx="1"/>
            </p:cNvCxnSpPr>
            <p:nvPr/>
          </p:nvCxnSpPr>
          <p:spPr>
            <a:xfrm rot="10800000" flipH="1" flipV="1">
              <a:off x="1405167" y="3405470"/>
              <a:ext cx="349698" cy="1090721"/>
            </a:xfrm>
            <a:prstGeom prst="bentConnector3">
              <a:avLst>
                <a:gd name="adj1" fmla="val -65371"/>
              </a:avLst>
            </a:prstGeom>
            <a:ln w="28575">
              <a:solidFill>
                <a:srgbClr val="1A3E68"/>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CCE3634-6ED7-CC47-8050-931BAE5DB98E}"/>
                </a:ext>
              </a:extLst>
            </p:cNvPr>
            <p:cNvSpPr txBox="1"/>
            <p:nvPr/>
          </p:nvSpPr>
          <p:spPr>
            <a:xfrm>
              <a:off x="1754865" y="4311526"/>
              <a:ext cx="1281120" cy="369332"/>
            </a:xfrm>
            <a:prstGeom prst="rect">
              <a:avLst/>
            </a:prstGeom>
            <a:solidFill>
              <a:srgbClr val="F7B700"/>
            </a:solidFill>
            <a:ln>
              <a:noFill/>
            </a:ln>
          </p:spPr>
          <p:txBody>
            <a:bodyPr wrap="none" rtlCol="0">
              <a:spAutoFit/>
            </a:bodyPr>
            <a:lstStyle/>
            <a:p>
              <a:r>
                <a:rPr lang="en-US" b="1">
                  <a:solidFill>
                    <a:srgbClr val="1A3E68"/>
                  </a:solidFill>
                </a:rPr>
                <a:t>Stochastic</a:t>
              </a:r>
            </a:p>
          </p:txBody>
        </p:sp>
      </p:grpSp>
      <p:pic>
        <p:nvPicPr>
          <p:cNvPr id="22" name="Picture 2" descr="OIE publications">
            <a:extLst>
              <a:ext uri="{FF2B5EF4-FFF2-40B4-BE49-F238E27FC236}">
                <a16:creationId xmlns:a16="http://schemas.microsoft.com/office/drawing/2014/main" id="{C5C95E6F-D5B4-4D4E-88C5-905D304CCB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252"/>
          <a:stretch/>
        </p:blipFill>
        <p:spPr bwMode="auto">
          <a:xfrm>
            <a:off x="7964281" y="1634773"/>
            <a:ext cx="3061335" cy="244506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picture containing text, mammal, bovine&#10;&#10;Description automatically generated">
            <a:extLst>
              <a:ext uri="{FF2B5EF4-FFF2-40B4-BE49-F238E27FC236}">
                <a16:creationId xmlns:a16="http://schemas.microsoft.com/office/drawing/2014/main" id="{63927C41-30E8-FD40-AE8B-8D75BDD158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9335" y="2677770"/>
            <a:ext cx="2228194" cy="3165911"/>
          </a:xfrm>
          <a:prstGeom prst="rect">
            <a:avLst/>
          </a:prstGeom>
        </p:spPr>
      </p:pic>
      <p:sp>
        <p:nvSpPr>
          <p:cNvPr id="24" name="Rectangle 23">
            <a:extLst>
              <a:ext uri="{FF2B5EF4-FFF2-40B4-BE49-F238E27FC236}">
                <a16:creationId xmlns:a16="http://schemas.microsoft.com/office/drawing/2014/main" id="{496EF915-F7E1-5E08-9D9E-828A4D0EE787}"/>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1B48902-CEAB-EAA9-7CE3-DD924E68225E}"/>
              </a:ext>
            </a:extLst>
          </p:cNvPr>
          <p:cNvSpPr txBox="1"/>
          <p:nvPr/>
        </p:nvSpPr>
        <p:spPr>
          <a:xfrm>
            <a:off x="0" y="-10121"/>
            <a:ext cx="4642618" cy="1015663"/>
          </a:xfrm>
          <a:prstGeom prst="rect">
            <a:avLst/>
          </a:prstGeom>
          <a:noFill/>
        </p:spPr>
        <p:txBody>
          <a:bodyPr wrap="square" rtlCol="0">
            <a:spAutoFit/>
          </a:bodyPr>
          <a:lstStyle/>
          <a:p>
            <a:r>
              <a:rPr lang="en-US" sz="6000" b="1" dirty="0">
                <a:solidFill>
                  <a:schemeClr val="bg1">
                    <a:lumMod val="85000"/>
                  </a:schemeClr>
                </a:solidFill>
              </a:rPr>
              <a:t>Introduction</a:t>
            </a:r>
          </a:p>
        </p:txBody>
      </p:sp>
      <p:pic>
        <p:nvPicPr>
          <p:cNvPr id="26" name="Picture 25">
            <a:extLst>
              <a:ext uri="{FF2B5EF4-FFF2-40B4-BE49-F238E27FC236}">
                <a16:creationId xmlns:a16="http://schemas.microsoft.com/office/drawing/2014/main" id="{72D51C61-5DA2-C046-F6F5-0EA5CDB9CAB0}"/>
              </a:ext>
            </a:extLst>
          </p:cNvPr>
          <p:cNvPicPr>
            <a:picLocks noChangeAspect="1"/>
          </p:cNvPicPr>
          <p:nvPr/>
        </p:nvPicPr>
        <p:blipFill>
          <a:blip r:embed="rId5"/>
          <a:stretch>
            <a:fillRect/>
          </a:stretch>
        </p:blipFill>
        <p:spPr>
          <a:xfrm>
            <a:off x="9797730" y="3823600"/>
            <a:ext cx="2056724" cy="2842479"/>
          </a:xfrm>
          <a:prstGeom prst="rect">
            <a:avLst/>
          </a:prstGeom>
        </p:spPr>
      </p:pic>
      <p:sp>
        <p:nvSpPr>
          <p:cNvPr id="2" name="TextBox 1">
            <a:extLst>
              <a:ext uri="{FF2B5EF4-FFF2-40B4-BE49-F238E27FC236}">
                <a16:creationId xmlns:a16="http://schemas.microsoft.com/office/drawing/2014/main" id="{441B4CB4-A7A0-A595-500F-B3E1233B42CA}"/>
              </a:ext>
            </a:extLst>
          </p:cNvPr>
          <p:cNvSpPr txBox="1"/>
          <p:nvPr/>
        </p:nvSpPr>
        <p:spPr>
          <a:xfrm>
            <a:off x="2092215" y="6261767"/>
            <a:ext cx="7072834" cy="369332"/>
          </a:xfrm>
          <a:prstGeom prst="rect">
            <a:avLst/>
          </a:prstGeom>
          <a:noFill/>
        </p:spPr>
        <p:txBody>
          <a:bodyPr wrap="none" rtlCol="0">
            <a:spAutoFit/>
          </a:bodyPr>
          <a:lstStyle/>
          <a:p>
            <a:r>
              <a:rPr lang="en-US" b="1" dirty="0">
                <a:solidFill>
                  <a:schemeClr val="accent3">
                    <a:lumMod val="50000"/>
                  </a:schemeClr>
                </a:solidFill>
              </a:rPr>
              <a:t>RRA is not a replacement for a thorough formal Risk assessment</a:t>
            </a:r>
          </a:p>
        </p:txBody>
      </p:sp>
    </p:spTree>
    <p:extLst>
      <p:ext uri="{BB962C8B-B14F-4D97-AF65-F5344CB8AC3E}">
        <p14:creationId xmlns:p14="http://schemas.microsoft.com/office/powerpoint/2010/main" val="252313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045BE18-8A98-D264-FDC8-BB2765B7DB62}"/>
              </a:ext>
            </a:extLst>
          </p:cNvPr>
          <p:cNvGrpSpPr/>
          <p:nvPr/>
        </p:nvGrpSpPr>
        <p:grpSpPr>
          <a:xfrm>
            <a:off x="1713054" y="1493666"/>
            <a:ext cx="9595412" cy="5277524"/>
            <a:chOff x="1713054" y="1493666"/>
            <a:chExt cx="9595412" cy="5277524"/>
          </a:xfrm>
        </p:grpSpPr>
        <p:sp>
          <p:nvSpPr>
            <p:cNvPr id="7" name="Rectangle 6">
              <a:extLst>
                <a:ext uri="{FF2B5EF4-FFF2-40B4-BE49-F238E27FC236}">
                  <a16:creationId xmlns:a16="http://schemas.microsoft.com/office/drawing/2014/main" id="{B28D3E96-2844-559A-1B5E-8F34F8429095}"/>
                </a:ext>
              </a:extLst>
            </p:cNvPr>
            <p:cNvSpPr/>
            <p:nvPr/>
          </p:nvSpPr>
          <p:spPr>
            <a:xfrm>
              <a:off x="1713054" y="1608882"/>
              <a:ext cx="9595412" cy="5162308"/>
            </a:xfrm>
            <a:prstGeom prst="rect">
              <a:avLst/>
            </a:prstGeom>
            <a:solidFill>
              <a:srgbClr val="104A21">
                <a:alpha val="9804"/>
              </a:srgbClr>
            </a:solid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0FA091E-B1A8-CA21-C4E8-3D2079657F64}"/>
                </a:ext>
              </a:extLst>
            </p:cNvPr>
            <p:cNvSpPr txBox="1"/>
            <p:nvPr/>
          </p:nvSpPr>
          <p:spPr>
            <a:xfrm>
              <a:off x="9286544" y="1493666"/>
              <a:ext cx="2016899" cy="338554"/>
            </a:xfrm>
            <a:prstGeom prst="rect">
              <a:avLst/>
            </a:prstGeom>
            <a:solidFill>
              <a:schemeClr val="bg1"/>
            </a:solidFill>
            <a:ln w="38100">
              <a:solidFill>
                <a:schemeClr val="accent1">
                  <a:lumMod val="50000"/>
                </a:schemeClr>
              </a:solidFill>
              <a:prstDash val="sysDot"/>
            </a:ln>
          </p:spPr>
          <p:txBody>
            <a:bodyPr wrap="none" rtlCol="0">
              <a:spAutoFit/>
            </a:bodyPr>
            <a:lstStyle/>
            <a:p>
              <a:r>
                <a:rPr lang="en-US" sz="1600" dirty="0"/>
                <a:t>Disease Intelligence</a:t>
              </a:r>
            </a:p>
          </p:txBody>
        </p:sp>
      </p:grpSp>
      <p:grpSp>
        <p:nvGrpSpPr>
          <p:cNvPr id="14" name="Group 13">
            <a:extLst>
              <a:ext uri="{FF2B5EF4-FFF2-40B4-BE49-F238E27FC236}">
                <a16:creationId xmlns:a16="http://schemas.microsoft.com/office/drawing/2014/main" id="{F1B61433-5699-2B4A-1C43-BFA147B137FB}"/>
              </a:ext>
            </a:extLst>
          </p:cNvPr>
          <p:cNvGrpSpPr/>
          <p:nvPr/>
        </p:nvGrpSpPr>
        <p:grpSpPr>
          <a:xfrm>
            <a:off x="1865454" y="2858947"/>
            <a:ext cx="9321748" cy="3368232"/>
            <a:chOff x="1865454" y="2858947"/>
            <a:chExt cx="9321748" cy="3368232"/>
          </a:xfrm>
        </p:grpSpPr>
        <p:sp>
          <p:nvSpPr>
            <p:cNvPr id="9" name="Rectangle 8">
              <a:extLst>
                <a:ext uri="{FF2B5EF4-FFF2-40B4-BE49-F238E27FC236}">
                  <a16:creationId xmlns:a16="http://schemas.microsoft.com/office/drawing/2014/main" id="{78F16E10-4056-16D6-922A-494AEC82450D}"/>
                </a:ext>
              </a:extLst>
            </p:cNvPr>
            <p:cNvSpPr/>
            <p:nvPr/>
          </p:nvSpPr>
          <p:spPr>
            <a:xfrm>
              <a:off x="1865454" y="3044142"/>
              <a:ext cx="9315690" cy="3183037"/>
            </a:xfrm>
            <a:prstGeom prst="rect">
              <a:avLst/>
            </a:prstGeom>
            <a:solidFill>
              <a:srgbClr val="104A21">
                <a:alpha val="9804"/>
              </a:srgbClr>
            </a:solid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1528A5F-F487-6B39-A063-6E4B1FCCFFD8}"/>
                </a:ext>
              </a:extLst>
            </p:cNvPr>
            <p:cNvSpPr txBox="1"/>
            <p:nvPr/>
          </p:nvSpPr>
          <p:spPr>
            <a:xfrm>
              <a:off x="9139975" y="2858947"/>
              <a:ext cx="2047227" cy="338554"/>
            </a:xfrm>
            <a:prstGeom prst="rect">
              <a:avLst/>
            </a:prstGeom>
            <a:solidFill>
              <a:schemeClr val="bg1"/>
            </a:solidFill>
            <a:ln w="38100">
              <a:solidFill>
                <a:schemeClr val="accent1">
                  <a:lumMod val="50000"/>
                </a:schemeClr>
              </a:solidFill>
              <a:prstDash val="sysDot"/>
            </a:ln>
          </p:spPr>
          <p:txBody>
            <a:bodyPr wrap="none" rtlCol="0">
              <a:spAutoFit/>
            </a:bodyPr>
            <a:lstStyle/>
            <a:p>
              <a:r>
                <a:rPr lang="en-US" sz="1600" dirty="0"/>
                <a:t>Uncertainty Analysis</a:t>
              </a:r>
            </a:p>
          </p:txBody>
        </p:sp>
      </p:grpSp>
      <p:grpSp>
        <p:nvGrpSpPr>
          <p:cNvPr id="13" name="Group 12">
            <a:extLst>
              <a:ext uri="{FF2B5EF4-FFF2-40B4-BE49-F238E27FC236}">
                <a16:creationId xmlns:a16="http://schemas.microsoft.com/office/drawing/2014/main" id="{26FEBCE0-754C-26B2-DFB5-DD495335808F}"/>
              </a:ext>
            </a:extLst>
          </p:cNvPr>
          <p:cNvGrpSpPr/>
          <p:nvPr/>
        </p:nvGrpSpPr>
        <p:grpSpPr>
          <a:xfrm>
            <a:off x="2017854" y="3515819"/>
            <a:ext cx="9059118" cy="1394748"/>
            <a:chOff x="2017854" y="3515819"/>
            <a:chExt cx="9059118" cy="1394748"/>
          </a:xfrm>
        </p:grpSpPr>
        <p:sp>
          <p:nvSpPr>
            <p:cNvPr id="11" name="Rectangle 10">
              <a:extLst>
                <a:ext uri="{FF2B5EF4-FFF2-40B4-BE49-F238E27FC236}">
                  <a16:creationId xmlns:a16="http://schemas.microsoft.com/office/drawing/2014/main" id="{865BCBF9-5632-5FC7-C9EA-9306399F0609}"/>
                </a:ext>
              </a:extLst>
            </p:cNvPr>
            <p:cNvSpPr/>
            <p:nvPr/>
          </p:nvSpPr>
          <p:spPr>
            <a:xfrm>
              <a:off x="2017854" y="3660501"/>
              <a:ext cx="9059118" cy="1250066"/>
            </a:xfrm>
            <a:prstGeom prst="rect">
              <a:avLst/>
            </a:prstGeom>
            <a:solidFill>
              <a:srgbClr val="104A21">
                <a:alpha val="9804"/>
              </a:srgbClr>
            </a:solid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BF8CC11-7D0C-5EC5-18F2-74DAB4D6F106}"/>
                </a:ext>
              </a:extLst>
            </p:cNvPr>
            <p:cNvSpPr txBox="1"/>
            <p:nvPr/>
          </p:nvSpPr>
          <p:spPr>
            <a:xfrm>
              <a:off x="9603492" y="3515819"/>
              <a:ext cx="1473480" cy="338554"/>
            </a:xfrm>
            <a:prstGeom prst="rect">
              <a:avLst/>
            </a:prstGeom>
            <a:solidFill>
              <a:schemeClr val="bg1"/>
            </a:solidFill>
            <a:ln w="38100">
              <a:solidFill>
                <a:schemeClr val="accent1">
                  <a:lumMod val="50000"/>
                </a:schemeClr>
              </a:solidFill>
              <a:prstDash val="sysDot"/>
            </a:ln>
          </p:spPr>
          <p:txBody>
            <a:bodyPr wrap="none" rtlCol="0">
              <a:spAutoFit/>
            </a:bodyPr>
            <a:lstStyle/>
            <a:p>
              <a:r>
                <a:rPr lang="en-US" sz="1600" dirty="0"/>
                <a:t>Risk pathways</a:t>
              </a:r>
            </a:p>
          </p:txBody>
        </p:sp>
      </p:grpSp>
      <p:sp>
        <p:nvSpPr>
          <p:cNvPr id="17" name="Freeform 16">
            <a:extLst>
              <a:ext uri="{FF2B5EF4-FFF2-40B4-BE49-F238E27FC236}">
                <a16:creationId xmlns:a16="http://schemas.microsoft.com/office/drawing/2014/main" id="{DD589D86-6907-97E6-F694-369542CD4DE3}"/>
              </a:ext>
            </a:extLst>
          </p:cNvPr>
          <p:cNvSpPr/>
          <p:nvPr/>
        </p:nvSpPr>
        <p:spPr>
          <a:xfrm>
            <a:off x="5244449" y="1784376"/>
            <a:ext cx="1703100" cy="425775"/>
          </a:xfrm>
          <a:custGeom>
            <a:avLst/>
            <a:gdLst>
              <a:gd name="connsiteX0" fmla="*/ 0 w 1703100"/>
              <a:gd name="connsiteY0" fmla="*/ 42578 h 425775"/>
              <a:gd name="connsiteX1" fmla="*/ 42578 w 1703100"/>
              <a:gd name="connsiteY1" fmla="*/ 0 h 425775"/>
              <a:gd name="connsiteX2" fmla="*/ 1660523 w 1703100"/>
              <a:gd name="connsiteY2" fmla="*/ 0 h 425775"/>
              <a:gd name="connsiteX3" fmla="*/ 1703101 w 1703100"/>
              <a:gd name="connsiteY3" fmla="*/ 42578 h 425775"/>
              <a:gd name="connsiteX4" fmla="*/ 1703100 w 1703100"/>
              <a:gd name="connsiteY4" fmla="*/ 383198 h 425775"/>
              <a:gd name="connsiteX5" fmla="*/ 1660522 w 1703100"/>
              <a:gd name="connsiteY5" fmla="*/ 425776 h 425775"/>
              <a:gd name="connsiteX6" fmla="*/ 42578 w 1703100"/>
              <a:gd name="connsiteY6" fmla="*/ 425775 h 425775"/>
              <a:gd name="connsiteX7" fmla="*/ 0 w 1703100"/>
              <a:gd name="connsiteY7" fmla="*/ 383197 h 425775"/>
              <a:gd name="connsiteX8" fmla="*/ 0 w 1703100"/>
              <a:gd name="connsiteY8" fmla="*/ 42578 h 4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3100" h="425775">
                <a:moveTo>
                  <a:pt x="0" y="42578"/>
                </a:moveTo>
                <a:cubicBezTo>
                  <a:pt x="0" y="19063"/>
                  <a:pt x="19063" y="0"/>
                  <a:pt x="42578" y="0"/>
                </a:cubicBezTo>
                <a:lnTo>
                  <a:pt x="1660523" y="0"/>
                </a:lnTo>
                <a:cubicBezTo>
                  <a:pt x="1684038" y="0"/>
                  <a:pt x="1703101" y="19063"/>
                  <a:pt x="1703101" y="42578"/>
                </a:cubicBezTo>
                <a:cubicBezTo>
                  <a:pt x="1703101" y="156118"/>
                  <a:pt x="1703100" y="269658"/>
                  <a:pt x="1703100" y="383198"/>
                </a:cubicBezTo>
                <a:cubicBezTo>
                  <a:pt x="1703100" y="406713"/>
                  <a:pt x="1684037" y="425776"/>
                  <a:pt x="1660522" y="425776"/>
                </a:cubicBezTo>
                <a:lnTo>
                  <a:pt x="42578" y="425775"/>
                </a:lnTo>
                <a:cubicBezTo>
                  <a:pt x="19063" y="425775"/>
                  <a:pt x="0" y="406712"/>
                  <a:pt x="0" y="383197"/>
                </a:cubicBezTo>
                <a:lnTo>
                  <a:pt x="0" y="42578"/>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3431" tIns="73431" rIns="73431" bIns="73431" numCol="1" spcCol="1270" anchor="ctr" anchorCtr="0">
            <a:noAutofit/>
          </a:bodyPr>
          <a:lstStyle/>
          <a:p>
            <a:pPr marL="0" lvl="0" indent="0" algn="ctr" defTabSz="711200">
              <a:lnSpc>
                <a:spcPct val="90000"/>
              </a:lnSpc>
              <a:spcBef>
                <a:spcPct val="0"/>
              </a:spcBef>
              <a:spcAft>
                <a:spcPct val="35000"/>
              </a:spcAft>
              <a:buNone/>
            </a:pPr>
            <a:r>
              <a:rPr lang="en-US" sz="1600" kern="1200" dirty="0"/>
              <a:t>Triage</a:t>
            </a:r>
          </a:p>
        </p:txBody>
      </p:sp>
      <p:sp>
        <p:nvSpPr>
          <p:cNvPr id="18" name="Freeform 17">
            <a:extLst>
              <a:ext uri="{FF2B5EF4-FFF2-40B4-BE49-F238E27FC236}">
                <a16:creationId xmlns:a16="http://schemas.microsoft.com/office/drawing/2014/main" id="{4A041689-B2FD-ECC8-493F-91B6EAC6B302}"/>
              </a:ext>
            </a:extLst>
          </p:cNvPr>
          <p:cNvSpPr/>
          <p:nvPr/>
        </p:nvSpPr>
        <p:spPr>
          <a:xfrm>
            <a:off x="6000200" y="2236761"/>
            <a:ext cx="191599" cy="159666"/>
          </a:xfrm>
          <a:custGeom>
            <a:avLst/>
            <a:gdLst>
              <a:gd name="connsiteX0" fmla="*/ 0 w 159665"/>
              <a:gd name="connsiteY0" fmla="*/ 38320 h 191598"/>
              <a:gd name="connsiteX1" fmla="*/ 79833 w 159665"/>
              <a:gd name="connsiteY1" fmla="*/ 38320 h 191598"/>
              <a:gd name="connsiteX2" fmla="*/ 79833 w 159665"/>
              <a:gd name="connsiteY2" fmla="*/ 0 h 191598"/>
              <a:gd name="connsiteX3" fmla="*/ 159665 w 159665"/>
              <a:gd name="connsiteY3" fmla="*/ 95799 h 191598"/>
              <a:gd name="connsiteX4" fmla="*/ 79833 w 159665"/>
              <a:gd name="connsiteY4" fmla="*/ 191598 h 191598"/>
              <a:gd name="connsiteX5" fmla="*/ 79833 w 159665"/>
              <a:gd name="connsiteY5" fmla="*/ 153278 h 191598"/>
              <a:gd name="connsiteX6" fmla="*/ 0 w 159665"/>
              <a:gd name="connsiteY6" fmla="*/ 153278 h 191598"/>
              <a:gd name="connsiteX7" fmla="*/ 0 w 159665"/>
              <a:gd name="connsiteY7" fmla="*/ 38320 h 19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65" h="191598">
                <a:moveTo>
                  <a:pt x="127731" y="1"/>
                </a:moveTo>
                <a:lnTo>
                  <a:pt x="127731" y="95800"/>
                </a:lnTo>
                <a:lnTo>
                  <a:pt x="159665" y="95800"/>
                </a:lnTo>
                <a:lnTo>
                  <a:pt x="79833" y="191597"/>
                </a:lnTo>
                <a:lnTo>
                  <a:pt x="0" y="95800"/>
                </a:lnTo>
                <a:lnTo>
                  <a:pt x="31934" y="95800"/>
                </a:lnTo>
                <a:lnTo>
                  <a:pt x="31934" y="1"/>
                </a:lnTo>
                <a:lnTo>
                  <a:pt x="127731" y="1"/>
                </a:lnTo>
                <a:close/>
              </a:path>
            </a:pathLst>
          </a:custGeom>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38321" tIns="1" rIns="38320" bIns="47899" numCol="1" spcCol="1270" anchor="ctr" anchorCtr="0">
            <a:noAutofit/>
          </a:bodyPr>
          <a:lstStyle/>
          <a:p>
            <a:pPr marL="0" lvl="0" indent="0" algn="ctr" defTabSz="466725">
              <a:lnSpc>
                <a:spcPct val="90000"/>
              </a:lnSpc>
              <a:spcBef>
                <a:spcPct val="0"/>
              </a:spcBef>
              <a:spcAft>
                <a:spcPct val="35000"/>
              </a:spcAft>
              <a:buNone/>
            </a:pPr>
            <a:endParaRPr lang="en-US" sz="1050" kern="1200"/>
          </a:p>
        </p:txBody>
      </p:sp>
      <p:sp>
        <p:nvSpPr>
          <p:cNvPr id="19" name="Freeform 18">
            <a:extLst>
              <a:ext uri="{FF2B5EF4-FFF2-40B4-BE49-F238E27FC236}">
                <a16:creationId xmlns:a16="http://schemas.microsoft.com/office/drawing/2014/main" id="{DA47E023-A97C-1E1B-8FB3-1347292374F3}"/>
              </a:ext>
            </a:extLst>
          </p:cNvPr>
          <p:cNvSpPr/>
          <p:nvPr/>
        </p:nvSpPr>
        <p:spPr>
          <a:xfrm>
            <a:off x="5244449" y="2423038"/>
            <a:ext cx="1703100" cy="425775"/>
          </a:xfrm>
          <a:custGeom>
            <a:avLst/>
            <a:gdLst>
              <a:gd name="connsiteX0" fmla="*/ 0 w 1703100"/>
              <a:gd name="connsiteY0" fmla="*/ 42578 h 425775"/>
              <a:gd name="connsiteX1" fmla="*/ 42578 w 1703100"/>
              <a:gd name="connsiteY1" fmla="*/ 0 h 425775"/>
              <a:gd name="connsiteX2" fmla="*/ 1660523 w 1703100"/>
              <a:gd name="connsiteY2" fmla="*/ 0 h 425775"/>
              <a:gd name="connsiteX3" fmla="*/ 1703101 w 1703100"/>
              <a:gd name="connsiteY3" fmla="*/ 42578 h 425775"/>
              <a:gd name="connsiteX4" fmla="*/ 1703100 w 1703100"/>
              <a:gd name="connsiteY4" fmla="*/ 383198 h 425775"/>
              <a:gd name="connsiteX5" fmla="*/ 1660522 w 1703100"/>
              <a:gd name="connsiteY5" fmla="*/ 425776 h 425775"/>
              <a:gd name="connsiteX6" fmla="*/ 42578 w 1703100"/>
              <a:gd name="connsiteY6" fmla="*/ 425775 h 425775"/>
              <a:gd name="connsiteX7" fmla="*/ 0 w 1703100"/>
              <a:gd name="connsiteY7" fmla="*/ 383197 h 425775"/>
              <a:gd name="connsiteX8" fmla="*/ 0 w 1703100"/>
              <a:gd name="connsiteY8" fmla="*/ 42578 h 4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3100" h="425775">
                <a:moveTo>
                  <a:pt x="0" y="42578"/>
                </a:moveTo>
                <a:cubicBezTo>
                  <a:pt x="0" y="19063"/>
                  <a:pt x="19063" y="0"/>
                  <a:pt x="42578" y="0"/>
                </a:cubicBezTo>
                <a:lnTo>
                  <a:pt x="1660523" y="0"/>
                </a:lnTo>
                <a:cubicBezTo>
                  <a:pt x="1684038" y="0"/>
                  <a:pt x="1703101" y="19063"/>
                  <a:pt x="1703101" y="42578"/>
                </a:cubicBezTo>
                <a:cubicBezTo>
                  <a:pt x="1703101" y="156118"/>
                  <a:pt x="1703100" y="269658"/>
                  <a:pt x="1703100" y="383198"/>
                </a:cubicBezTo>
                <a:cubicBezTo>
                  <a:pt x="1703100" y="406713"/>
                  <a:pt x="1684037" y="425776"/>
                  <a:pt x="1660522" y="425776"/>
                </a:cubicBezTo>
                <a:lnTo>
                  <a:pt x="42578" y="425775"/>
                </a:lnTo>
                <a:cubicBezTo>
                  <a:pt x="19063" y="425775"/>
                  <a:pt x="0" y="406712"/>
                  <a:pt x="0" y="383197"/>
                </a:cubicBezTo>
                <a:lnTo>
                  <a:pt x="0" y="42578"/>
                </a:lnTo>
                <a:close/>
              </a:path>
            </a:pathLst>
          </a:custGeom>
        </p:spPr>
        <p:style>
          <a:lnRef idx="2">
            <a:schemeClr val="lt1">
              <a:hueOff val="0"/>
              <a:satOff val="0"/>
              <a:lumOff val="0"/>
              <a:alphaOff val="0"/>
            </a:schemeClr>
          </a:lnRef>
          <a:fillRef idx="1">
            <a:schemeClr val="accent5">
              <a:hueOff val="1469802"/>
              <a:satOff val="2419"/>
              <a:lumOff val="2437"/>
              <a:alphaOff val="0"/>
            </a:schemeClr>
          </a:fillRef>
          <a:effectRef idx="0">
            <a:schemeClr val="accent5">
              <a:hueOff val="1469802"/>
              <a:satOff val="2419"/>
              <a:lumOff val="2437"/>
              <a:alphaOff val="0"/>
            </a:schemeClr>
          </a:effectRef>
          <a:fontRef idx="minor">
            <a:schemeClr val="lt1"/>
          </a:fontRef>
        </p:style>
        <p:txBody>
          <a:bodyPr spcFirstLastPara="0" vert="horz" wrap="square" lIns="73431" tIns="73431" rIns="73431" bIns="73431" numCol="1" spcCol="1270" anchor="ctr" anchorCtr="0">
            <a:noAutofit/>
          </a:bodyPr>
          <a:lstStyle/>
          <a:p>
            <a:pPr marL="0" lvl="0" indent="0" algn="ctr" defTabSz="711200">
              <a:lnSpc>
                <a:spcPct val="90000"/>
              </a:lnSpc>
              <a:spcBef>
                <a:spcPct val="0"/>
              </a:spcBef>
              <a:spcAft>
                <a:spcPct val="35000"/>
              </a:spcAft>
              <a:buNone/>
            </a:pPr>
            <a:r>
              <a:rPr lang="en-US" sz="1600" kern="1200" dirty="0"/>
              <a:t>Establishing a team</a:t>
            </a:r>
          </a:p>
        </p:txBody>
      </p:sp>
      <p:sp>
        <p:nvSpPr>
          <p:cNvPr id="20" name="Freeform 19">
            <a:extLst>
              <a:ext uri="{FF2B5EF4-FFF2-40B4-BE49-F238E27FC236}">
                <a16:creationId xmlns:a16="http://schemas.microsoft.com/office/drawing/2014/main" id="{68FFBEB9-0A7F-9937-F12F-16F0A6CCD1C3}"/>
              </a:ext>
            </a:extLst>
          </p:cNvPr>
          <p:cNvSpPr/>
          <p:nvPr/>
        </p:nvSpPr>
        <p:spPr>
          <a:xfrm>
            <a:off x="6000200" y="2875424"/>
            <a:ext cx="191599" cy="159666"/>
          </a:xfrm>
          <a:custGeom>
            <a:avLst/>
            <a:gdLst>
              <a:gd name="connsiteX0" fmla="*/ 0 w 159665"/>
              <a:gd name="connsiteY0" fmla="*/ 38320 h 191598"/>
              <a:gd name="connsiteX1" fmla="*/ 79833 w 159665"/>
              <a:gd name="connsiteY1" fmla="*/ 38320 h 191598"/>
              <a:gd name="connsiteX2" fmla="*/ 79833 w 159665"/>
              <a:gd name="connsiteY2" fmla="*/ 0 h 191598"/>
              <a:gd name="connsiteX3" fmla="*/ 159665 w 159665"/>
              <a:gd name="connsiteY3" fmla="*/ 95799 h 191598"/>
              <a:gd name="connsiteX4" fmla="*/ 79833 w 159665"/>
              <a:gd name="connsiteY4" fmla="*/ 191598 h 191598"/>
              <a:gd name="connsiteX5" fmla="*/ 79833 w 159665"/>
              <a:gd name="connsiteY5" fmla="*/ 153278 h 191598"/>
              <a:gd name="connsiteX6" fmla="*/ 0 w 159665"/>
              <a:gd name="connsiteY6" fmla="*/ 153278 h 191598"/>
              <a:gd name="connsiteX7" fmla="*/ 0 w 159665"/>
              <a:gd name="connsiteY7" fmla="*/ 38320 h 19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65" h="191598">
                <a:moveTo>
                  <a:pt x="127731" y="1"/>
                </a:moveTo>
                <a:lnTo>
                  <a:pt x="127731" y="95800"/>
                </a:lnTo>
                <a:lnTo>
                  <a:pt x="159665" y="95800"/>
                </a:lnTo>
                <a:lnTo>
                  <a:pt x="79833" y="191597"/>
                </a:lnTo>
                <a:lnTo>
                  <a:pt x="0" y="95800"/>
                </a:lnTo>
                <a:lnTo>
                  <a:pt x="31934" y="95800"/>
                </a:lnTo>
                <a:lnTo>
                  <a:pt x="31934" y="1"/>
                </a:lnTo>
                <a:lnTo>
                  <a:pt x="127731" y="1"/>
                </a:lnTo>
                <a:close/>
              </a:path>
            </a:pathLst>
          </a:custGeom>
        </p:spPr>
        <p:style>
          <a:lnRef idx="0">
            <a:schemeClr val="lt1">
              <a:hueOff val="0"/>
              <a:satOff val="0"/>
              <a:lumOff val="0"/>
              <a:alphaOff val="0"/>
            </a:schemeClr>
          </a:lnRef>
          <a:fillRef idx="1">
            <a:schemeClr val="accent5">
              <a:hueOff val="1714769"/>
              <a:satOff val="2822"/>
              <a:lumOff val="2843"/>
              <a:alphaOff val="0"/>
            </a:schemeClr>
          </a:fillRef>
          <a:effectRef idx="0">
            <a:schemeClr val="accent5">
              <a:hueOff val="1714769"/>
              <a:satOff val="2822"/>
              <a:lumOff val="2843"/>
              <a:alphaOff val="0"/>
            </a:schemeClr>
          </a:effectRef>
          <a:fontRef idx="minor">
            <a:schemeClr val="lt1"/>
          </a:fontRef>
        </p:style>
        <p:txBody>
          <a:bodyPr spcFirstLastPara="0" vert="horz" wrap="square" lIns="38321" tIns="1" rIns="38320" bIns="47899" numCol="1" spcCol="1270" anchor="ctr" anchorCtr="0">
            <a:noAutofit/>
          </a:bodyPr>
          <a:lstStyle/>
          <a:p>
            <a:pPr marL="0" lvl="0" indent="0" algn="ctr" defTabSz="466725">
              <a:lnSpc>
                <a:spcPct val="90000"/>
              </a:lnSpc>
              <a:spcBef>
                <a:spcPct val="0"/>
              </a:spcBef>
              <a:spcAft>
                <a:spcPct val="35000"/>
              </a:spcAft>
              <a:buNone/>
            </a:pPr>
            <a:endParaRPr lang="en-US" sz="1050" kern="1200"/>
          </a:p>
        </p:txBody>
      </p:sp>
      <p:sp>
        <p:nvSpPr>
          <p:cNvPr id="21" name="Freeform 20">
            <a:extLst>
              <a:ext uri="{FF2B5EF4-FFF2-40B4-BE49-F238E27FC236}">
                <a16:creationId xmlns:a16="http://schemas.microsoft.com/office/drawing/2014/main" id="{34A5C714-23C5-371E-C96B-A721692B4C21}"/>
              </a:ext>
            </a:extLst>
          </p:cNvPr>
          <p:cNvSpPr/>
          <p:nvPr/>
        </p:nvSpPr>
        <p:spPr>
          <a:xfrm>
            <a:off x="5244449" y="3061701"/>
            <a:ext cx="1703100" cy="425775"/>
          </a:xfrm>
          <a:custGeom>
            <a:avLst/>
            <a:gdLst>
              <a:gd name="connsiteX0" fmla="*/ 0 w 1703100"/>
              <a:gd name="connsiteY0" fmla="*/ 42578 h 425775"/>
              <a:gd name="connsiteX1" fmla="*/ 42578 w 1703100"/>
              <a:gd name="connsiteY1" fmla="*/ 0 h 425775"/>
              <a:gd name="connsiteX2" fmla="*/ 1660523 w 1703100"/>
              <a:gd name="connsiteY2" fmla="*/ 0 h 425775"/>
              <a:gd name="connsiteX3" fmla="*/ 1703101 w 1703100"/>
              <a:gd name="connsiteY3" fmla="*/ 42578 h 425775"/>
              <a:gd name="connsiteX4" fmla="*/ 1703100 w 1703100"/>
              <a:gd name="connsiteY4" fmla="*/ 383198 h 425775"/>
              <a:gd name="connsiteX5" fmla="*/ 1660522 w 1703100"/>
              <a:gd name="connsiteY5" fmla="*/ 425776 h 425775"/>
              <a:gd name="connsiteX6" fmla="*/ 42578 w 1703100"/>
              <a:gd name="connsiteY6" fmla="*/ 425775 h 425775"/>
              <a:gd name="connsiteX7" fmla="*/ 0 w 1703100"/>
              <a:gd name="connsiteY7" fmla="*/ 383197 h 425775"/>
              <a:gd name="connsiteX8" fmla="*/ 0 w 1703100"/>
              <a:gd name="connsiteY8" fmla="*/ 42578 h 4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3100" h="425775">
                <a:moveTo>
                  <a:pt x="0" y="42578"/>
                </a:moveTo>
                <a:cubicBezTo>
                  <a:pt x="0" y="19063"/>
                  <a:pt x="19063" y="0"/>
                  <a:pt x="42578" y="0"/>
                </a:cubicBezTo>
                <a:lnTo>
                  <a:pt x="1660523" y="0"/>
                </a:lnTo>
                <a:cubicBezTo>
                  <a:pt x="1684038" y="0"/>
                  <a:pt x="1703101" y="19063"/>
                  <a:pt x="1703101" y="42578"/>
                </a:cubicBezTo>
                <a:cubicBezTo>
                  <a:pt x="1703101" y="156118"/>
                  <a:pt x="1703100" y="269658"/>
                  <a:pt x="1703100" y="383198"/>
                </a:cubicBezTo>
                <a:cubicBezTo>
                  <a:pt x="1703100" y="406713"/>
                  <a:pt x="1684037" y="425776"/>
                  <a:pt x="1660522" y="425776"/>
                </a:cubicBezTo>
                <a:lnTo>
                  <a:pt x="42578" y="425775"/>
                </a:lnTo>
                <a:cubicBezTo>
                  <a:pt x="19063" y="425775"/>
                  <a:pt x="0" y="406712"/>
                  <a:pt x="0" y="383197"/>
                </a:cubicBezTo>
                <a:lnTo>
                  <a:pt x="0" y="42578"/>
                </a:lnTo>
                <a:close/>
              </a:path>
            </a:pathLst>
          </a:custGeom>
        </p:spPr>
        <p:style>
          <a:lnRef idx="2">
            <a:schemeClr val="lt1">
              <a:hueOff val="0"/>
              <a:satOff val="0"/>
              <a:lumOff val="0"/>
              <a:alphaOff val="0"/>
            </a:schemeClr>
          </a:lnRef>
          <a:fillRef idx="1">
            <a:schemeClr val="accent5">
              <a:hueOff val="2939605"/>
              <a:satOff val="4838"/>
              <a:lumOff val="4874"/>
              <a:alphaOff val="0"/>
            </a:schemeClr>
          </a:fillRef>
          <a:effectRef idx="0">
            <a:schemeClr val="accent5">
              <a:hueOff val="2939605"/>
              <a:satOff val="4838"/>
              <a:lumOff val="4874"/>
              <a:alphaOff val="0"/>
            </a:schemeClr>
          </a:effectRef>
          <a:fontRef idx="minor">
            <a:schemeClr val="lt1"/>
          </a:fontRef>
        </p:style>
        <p:txBody>
          <a:bodyPr spcFirstLastPara="0" vert="horz" wrap="square" lIns="73431" tIns="73431" rIns="73431" bIns="73431" numCol="1" spcCol="1270" anchor="ctr" anchorCtr="0">
            <a:noAutofit/>
          </a:bodyPr>
          <a:lstStyle/>
          <a:p>
            <a:pPr marL="0" lvl="0" indent="0" algn="ctr" defTabSz="711200">
              <a:lnSpc>
                <a:spcPct val="90000"/>
              </a:lnSpc>
              <a:spcBef>
                <a:spcPct val="0"/>
              </a:spcBef>
              <a:spcAft>
                <a:spcPct val="35000"/>
              </a:spcAft>
              <a:buNone/>
            </a:pPr>
            <a:r>
              <a:rPr lang="en-US" sz="1600" kern="1200" dirty="0"/>
              <a:t>Hazard profile</a:t>
            </a:r>
          </a:p>
        </p:txBody>
      </p:sp>
      <p:sp>
        <p:nvSpPr>
          <p:cNvPr id="22" name="Freeform 21">
            <a:extLst>
              <a:ext uri="{FF2B5EF4-FFF2-40B4-BE49-F238E27FC236}">
                <a16:creationId xmlns:a16="http://schemas.microsoft.com/office/drawing/2014/main" id="{219F6B29-1AFC-56C7-F2EE-1038E4996476}"/>
              </a:ext>
            </a:extLst>
          </p:cNvPr>
          <p:cNvSpPr/>
          <p:nvPr/>
        </p:nvSpPr>
        <p:spPr>
          <a:xfrm>
            <a:off x="6000200" y="3514086"/>
            <a:ext cx="191599" cy="159666"/>
          </a:xfrm>
          <a:custGeom>
            <a:avLst/>
            <a:gdLst>
              <a:gd name="connsiteX0" fmla="*/ 0 w 159665"/>
              <a:gd name="connsiteY0" fmla="*/ 38320 h 191598"/>
              <a:gd name="connsiteX1" fmla="*/ 79833 w 159665"/>
              <a:gd name="connsiteY1" fmla="*/ 38320 h 191598"/>
              <a:gd name="connsiteX2" fmla="*/ 79833 w 159665"/>
              <a:gd name="connsiteY2" fmla="*/ 0 h 191598"/>
              <a:gd name="connsiteX3" fmla="*/ 159665 w 159665"/>
              <a:gd name="connsiteY3" fmla="*/ 95799 h 191598"/>
              <a:gd name="connsiteX4" fmla="*/ 79833 w 159665"/>
              <a:gd name="connsiteY4" fmla="*/ 191598 h 191598"/>
              <a:gd name="connsiteX5" fmla="*/ 79833 w 159665"/>
              <a:gd name="connsiteY5" fmla="*/ 153278 h 191598"/>
              <a:gd name="connsiteX6" fmla="*/ 0 w 159665"/>
              <a:gd name="connsiteY6" fmla="*/ 153278 h 191598"/>
              <a:gd name="connsiteX7" fmla="*/ 0 w 159665"/>
              <a:gd name="connsiteY7" fmla="*/ 38320 h 19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65" h="191598">
                <a:moveTo>
                  <a:pt x="127731" y="1"/>
                </a:moveTo>
                <a:lnTo>
                  <a:pt x="127731" y="95800"/>
                </a:lnTo>
                <a:lnTo>
                  <a:pt x="159665" y="95800"/>
                </a:lnTo>
                <a:lnTo>
                  <a:pt x="79833" y="191597"/>
                </a:lnTo>
                <a:lnTo>
                  <a:pt x="0" y="95800"/>
                </a:lnTo>
                <a:lnTo>
                  <a:pt x="31934" y="95800"/>
                </a:lnTo>
                <a:lnTo>
                  <a:pt x="31934" y="1"/>
                </a:lnTo>
                <a:lnTo>
                  <a:pt x="127731" y="1"/>
                </a:lnTo>
                <a:close/>
              </a:path>
            </a:pathLst>
          </a:custGeom>
        </p:spPr>
        <p:style>
          <a:lnRef idx="0">
            <a:schemeClr val="lt1">
              <a:hueOff val="0"/>
              <a:satOff val="0"/>
              <a:lumOff val="0"/>
              <a:alphaOff val="0"/>
            </a:schemeClr>
          </a:lnRef>
          <a:fillRef idx="1">
            <a:schemeClr val="accent5">
              <a:hueOff val="3429539"/>
              <a:satOff val="5644"/>
              <a:lumOff val="5686"/>
              <a:alphaOff val="0"/>
            </a:schemeClr>
          </a:fillRef>
          <a:effectRef idx="0">
            <a:schemeClr val="accent5">
              <a:hueOff val="3429539"/>
              <a:satOff val="5644"/>
              <a:lumOff val="5686"/>
              <a:alphaOff val="0"/>
            </a:schemeClr>
          </a:effectRef>
          <a:fontRef idx="minor">
            <a:schemeClr val="lt1"/>
          </a:fontRef>
        </p:style>
        <p:txBody>
          <a:bodyPr spcFirstLastPara="0" vert="horz" wrap="square" lIns="38321" tIns="1" rIns="38320" bIns="47899" numCol="1" spcCol="1270" anchor="ctr" anchorCtr="0">
            <a:noAutofit/>
          </a:bodyPr>
          <a:lstStyle/>
          <a:p>
            <a:pPr marL="0" lvl="0" indent="0" algn="ctr" defTabSz="466725">
              <a:lnSpc>
                <a:spcPct val="90000"/>
              </a:lnSpc>
              <a:spcBef>
                <a:spcPct val="0"/>
              </a:spcBef>
              <a:spcAft>
                <a:spcPct val="35000"/>
              </a:spcAft>
              <a:buNone/>
            </a:pPr>
            <a:endParaRPr lang="en-US" sz="1050" kern="1200"/>
          </a:p>
        </p:txBody>
      </p:sp>
      <p:sp>
        <p:nvSpPr>
          <p:cNvPr id="23" name="Freeform 22">
            <a:extLst>
              <a:ext uri="{FF2B5EF4-FFF2-40B4-BE49-F238E27FC236}">
                <a16:creationId xmlns:a16="http://schemas.microsoft.com/office/drawing/2014/main" id="{1E9E9A03-C666-ED0E-B08B-B1FF985F9CF6}"/>
              </a:ext>
            </a:extLst>
          </p:cNvPr>
          <p:cNvSpPr/>
          <p:nvPr/>
        </p:nvSpPr>
        <p:spPr>
          <a:xfrm>
            <a:off x="5244449" y="3700364"/>
            <a:ext cx="1703100" cy="425775"/>
          </a:xfrm>
          <a:custGeom>
            <a:avLst/>
            <a:gdLst>
              <a:gd name="connsiteX0" fmla="*/ 0 w 1703100"/>
              <a:gd name="connsiteY0" fmla="*/ 42578 h 425775"/>
              <a:gd name="connsiteX1" fmla="*/ 42578 w 1703100"/>
              <a:gd name="connsiteY1" fmla="*/ 0 h 425775"/>
              <a:gd name="connsiteX2" fmla="*/ 1660523 w 1703100"/>
              <a:gd name="connsiteY2" fmla="*/ 0 h 425775"/>
              <a:gd name="connsiteX3" fmla="*/ 1703101 w 1703100"/>
              <a:gd name="connsiteY3" fmla="*/ 42578 h 425775"/>
              <a:gd name="connsiteX4" fmla="*/ 1703100 w 1703100"/>
              <a:gd name="connsiteY4" fmla="*/ 383198 h 425775"/>
              <a:gd name="connsiteX5" fmla="*/ 1660522 w 1703100"/>
              <a:gd name="connsiteY5" fmla="*/ 425776 h 425775"/>
              <a:gd name="connsiteX6" fmla="*/ 42578 w 1703100"/>
              <a:gd name="connsiteY6" fmla="*/ 425775 h 425775"/>
              <a:gd name="connsiteX7" fmla="*/ 0 w 1703100"/>
              <a:gd name="connsiteY7" fmla="*/ 383197 h 425775"/>
              <a:gd name="connsiteX8" fmla="*/ 0 w 1703100"/>
              <a:gd name="connsiteY8" fmla="*/ 42578 h 4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3100" h="425775">
                <a:moveTo>
                  <a:pt x="0" y="42578"/>
                </a:moveTo>
                <a:cubicBezTo>
                  <a:pt x="0" y="19063"/>
                  <a:pt x="19063" y="0"/>
                  <a:pt x="42578" y="0"/>
                </a:cubicBezTo>
                <a:lnTo>
                  <a:pt x="1660523" y="0"/>
                </a:lnTo>
                <a:cubicBezTo>
                  <a:pt x="1684038" y="0"/>
                  <a:pt x="1703101" y="19063"/>
                  <a:pt x="1703101" y="42578"/>
                </a:cubicBezTo>
                <a:cubicBezTo>
                  <a:pt x="1703101" y="156118"/>
                  <a:pt x="1703100" y="269658"/>
                  <a:pt x="1703100" y="383198"/>
                </a:cubicBezTo>
                <a:cubicBezTo>
                  <a:pt x="1703100" y="406713"/>
                  <a:pt x="1684037" y="425776"/>
                  <a:pt x="1660522" y="425776"/>
                </a:cubicBezTo>
                <a:lnTo>
                  <a:pt x="42578" y="425775"/>
                </a:lnTo>
                <a:cubicBezTo>
                  <a:pt x="19063" y="425775"/>
                  <a:pt x="0" y="406712"/>
                  <a:pt x="0" y="383197"/>
                </a:cubicBezTo>
                <a:lnTo>
                  <a:pt x="0" y="42578"/>
                </a:lnTo>
                <a:close/>
              </a:path>
            </a:pathLst>
          </a:custGeom>
        </p:spPr>
        <p:style>
          <a:lnRef idx="2">
            <a:schemeClr val="lt1">
              <a:hueOff val="0"/>
              <a:satOff val="0"/>
              <a:lumOff val="0"/>
              <a:alphaOff val="0"/>
            </a:schemeClr>
          </a:lnRef>
          <a:fillRef idx="1">
            <a:schemeClr val="accent5">
              <a:hueOff val="4409407"/>
              <a:satOff val="7257"/>
              <a:lumOff val="7311"/>
              <a:alphaOff val="0"/>
            </a:schemeClr>
          </a:fillRef>
          <a:effectRef idx="0">
            <a:schemeClr val="accent5">
              <a:hueOff val="4409407"/>
              <a:satOff val="7257"/>
              <a:lumOff val="7311"/>
              <a:alphaOff val="0"/>
            </a:schemeClr>
          </a:effectRef>
          <a:fontRef idx="minor">
            <a:schemeClr val="lt1"/>
          </a:fontRef>
        </p:style>
        <p:txBody>
          <a:bodyPr spcFirstLastPara="0" vert="horz" wrap="square" lIns="73431" tIns="73431" rIns="73431" bIns="73431" numCol="1" spcCol="1270" anchor="ctr" anchorCtr="0">
            <a:noAutofit/>
          </a:bodyPr>
          <a:lstStyle/>
          <a:p>
            <a:pPr marL="0" lvl="0" indent="0" algn="ctr" defTabSz="711200">
              <a:lnSpc>
                <a:spcPct val="90000"/>
              </a:lnSpc>
              <a:spcBef>
                <a:spcPct val="0"/>
              </a:spcBef>
              <a:spcAft>
                <a:spcPct val="35000"/>
              </a:spcAft>
              <a:buNone/>
            </a:pPr>
            <a:r>
              <a:rPr lang="en-US" sz="1600" kern="1200" dirty="0"/>
              <a:t>Formulation of question</a:t>
            </a:r>
          </a:p>
        </p:txBody>
      </p:sp>
      <p:sp>
        <p:nvSpPr>
          <p:cNvPr id="24" name="Freeform 23">
            <a:extLst>
              <a:ext uri="{FF2B5EF4-FFF2-40B4-BE49-F238E27FC236}">
                <a16:creationId xmlns:a16="http://schemas.microsoft.com/office/drawing/2014/main" id="{3FEAF1F8-BFE5-3E40-34EB-EC02D92A7BB7}"/>
              </a:ext>
            </a:extLst>
          </p:cNvPr>
          <p:cNvSpPr/>
          <p:nvPr/>
        </p:nvSpPr>
        <p:spPr>
          <a:xfrm>
            <a:off x="6000200" y="4152749"/>
            <a:ext cx="191599" cy="159666"/>
          </a:xfrm>
          <a:custGeom>
            <a:avLst/>
            <a:gdLst>
              <a:gd name="connsiteX0" fmla="*/ 0 w 159665"/>
              <a:gd name="connsiteY0" fmla="*/ 38320 h 191598"/>
              <a:gd name="connsiteX1" fmla="*/ 79833 w 159665"/>
              <a:gd name="connsiteY1" fmla="*/ 38320 h 191598"/>
              <a:gd name="connsiteX2" fmla="*/ 79833 w 159665"/>
              <a:gd name="connsiteY2" fmla="*/ 0 h 191598"/>
              <a:gd name="connsiteX3" fmla="*/ 159665 w 159665"/>
              <a:gd name="connsiteY3" fmla="*/ 95799 h 191598"/>
              <a:gd name="connsiteX4" fmla="*/ 79833 w 159665"/>
              <a:gd name="connsiteY4" fmla="*/ 191598 h 191598"/>
              <a:gd name="connsiteX5" fmla="*/ 79833 w 159665"/>
              <a:gd name="connsiteY5" fmla="*/ 153278 h 191598"/>
              <a:gd name="connsiteX6" fmla="*/ 0 w 159665"/>
              <a:gd name="connsiteY6" fmla="*/ 153278 h 191598"/>
              <a:gd name="connsiteX7" fmla="*/ 0 w 159665"/>
              <a:gd name="connsiteY7" fmla="*/ 38320 h 19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65" h="191598">
                <a:moveTo>
                  <a:pt x="127731" y="1"/>
                </a:moveTo>
                <a:lnTo>
                  <a:pt x="127731" y="95800"/>
                </a:lnTo>
                <a:lnTo>
                  <a:pt x="159665" y="95800"/>
                </a:lnTo>
                <a:lnTo>
                  <a:pt x="79833" y="191597"/>
                </a:lnTo>
                <a:lnTo>
                  <a:pt x="0" y="95800"/>
                </a:lnTo>
                <a:lnTo>
                  <a:pt x="31934" y="95800"/>
                </a:lnTo>
                <a:lnTo>
                  <a:pt x="31934" y="1"/>
                </a:lnTo>
                <a:lnTo>
                  <a:pt x="127731" y="1"/>
                </a:lnTo>
                <a:close/>
              </a:path>
            </a:pathLst>
          </a:custGeom>
        </p:spPr>
        <p:style>
          <a:lnRef idx="0">
            <a:schemeClr val="lt1">
              <a:hueOff val="0"/>
              <a:satOff val="0"/>
              <a:lumOff val="0"/>
              <a:alphaOff val="0"/>
            </a:schemeClr>
          </a:lnRef>
          <a:fillRef idx="1">
            <a:schemeClr val="accent5">
              <a:hueOff val="5144308"/>
              <a:satOff val="8466"/>
              <a:lumOff val="8530"/>
              <a:alphaOff val="0"/>
            </a:schemeClr>
          </a:fillRef>
          <a:effectRef idx="0">
            <a:schemeClr val="accent5">
              <a:hueOff val="5144308"/>
              <a:satOff val="8466"/>
              <a:lumOff val="8530"/>
              <a:alphaOff val="0"/>
            </a:schemeClr>
          </a:effectRef>
          <a:fontRef idx="minor">
            <a:schemeClr val="lt1"/>
          </a:fontRef>
        </p:style>
        <p:txBody>
          <a:bodyPr spcFirstLastPara="0" vert="horz" wrap="square" lIns="38321" tIns="1" rIns="38320" bIns="47899" numCol="1" spcCol="1270" anchor="ctr" anchorCtr="0">
            <a:noAutofit/>
          </a:bodyPr>
          <a:lstStyle/>
          <a:p>
            <a:pPr marL="0" lvl="0" indent="0" algn="ctr" defTabSz="466725">
              <a:lnSpc>
                <a:spcPct val="90000"/>
              </a:lnSpc>
              <a:spcBef>
                <a:spcPct val="0"/>
              </a:spcBef>
              <a:spcAft>
                <a:spcPct val="35000"/>
              </a:spcAft>
              <a:buNone/>
            </a:pPr>
            <a:endParaRPr lang="en-US" sz="1050" kern="1200"/>
          </a:p>
        </p:txBody>
      </p:sp>
      <p:sp>
        <p:nvSpPr>
          <p:cNvPr id="25" name="Freeform 24">
            <a:extLst>
              <a:ext uri="{FF2B5EF4-FFF2-40B4-BE49-F238E27FC236}">
                <a16:creationId xmlns:a16="http://schemas.microsoft.com/office/drawing/2014/main" id="{30051CE6-88FE-6398-99E9-53D00C6EDFE8}"/>
              </a:ext>
            </a:extLst>
          </p:cNvPr>
          <p:cNvSpPr/>
          <p:nvPr/>
        </p:nvSpPr>
        <p:spPr>
          <a:xfrm>
            <a:off x="5244449" y="4339026"/>
            <a:ext cx="1703100" cy="425775"/>
          </a:xfrm>
          <a:custGeom>
            <a:avLst/>
            <a:gdLst>
              <a:gd name="connsiteX0" fmla="*/ 0 w 1703100"/>
              <a:gd name="connsiteY0" fmla="*/ 42578 h 425775"/>
              <a:gd name="connsiteX1" fmla="*/ 42578 w 1703100"/>
              <a:gd name="connsiteY1" fmla="*/ 0 h 425775"/>
              <a:gd name="connsiteX2" fmla="*/ 1660523 w 1703100"/>
              <a:gd name="connsiteY2" fmla="*/ 0 h 425775"/>
              <a:gd name="connsiteX3" fmla="*/ 1703101 w 1703100"/>
              <a:gd name="connsiteY3" fmla="*/ 42578 h 425775"/>
              <a:gd name="connsiteX4" fmla="*/ 1703100 w 1703100"/>
              <a:gd name="connsiteY4" fmla="*/ 383198 h 425775"/>
              <a:gd name="connsiteX5" fmla="*/ 1660522 w 1703100"/>
              <a:gd name="connsiteY5" fmla="*/ 425776 h 425775"/>
              <a:gd name="connsiteX6" fmla="*/ 42578 w 1703100"/>
              <a:gd name="connsiteY6" fmla="*/ 425775 h 425775"/>
              <a:gd name="connsiteX7" fmla="*/ 0 w 1703100"/>
              <a:gd name="connsiteY7" fmla="*/ 383197 h 425775"/>
              <a:gd name="connsiteX8" fmla="*/ 0 w 1703100"/>
              <a:gd name="connsiteY8" fmla="*/ 42578 h 4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3100" h="425775">
                <a:moveTo>
                  <a:pt x="0" y="42578"/>
                </a:moveTo>
                <a:cubicBezTo>
                  <a:pt x="0" y="19063"/>
                  <a:pt x="19063" y="0"/>
                  <a:pt x="42578" y="0"/>
                </a:cubicBezTo>
                <a:lnTo>
                  <a:pt x="1660523" y="0"/>
                </a:lnTo>
                <a:cubicBezTo>
                  <a:pt x="1684038" y="0"/>
                  <a:pt x="1703101" y="19063"/>
                  <a:pt x="1703101" y="42578"/>
                </a:cubicBezTo>
                <a:cubicBezTo>
                  <a:pt x="1703101" y="156118"/>
                  <a:pt x="1703100" y="269658"/>
                  <a:pt x="1703100" y="383198"/>
                </a:cubicBezTo>
                <a:cubicBezTo>
                  <a:pt x="1703100" y="406713"/>
                  <a:pt x="1684037" y="425776"/>
                  <a:pt x="1660522" y="425776"/>
                </a:cubicBezTo>
                <a:lnTo>
                  <a:pt x="42578" y="425775"/>
                </a:lnTo>
                <a:cubicBezTo>
                  <a:pt x="19063" y="425775"/>
                  <a:pt x="0" y="406712"/>
                  <a:pt x="0" y="383197"/>
                </a:cubicBezTo>
                <a:lnTo>
                  <a:pt x="0" y="42578"/>
                </a:lnTo>
                <a:close/>
              </a:path>
            </a:pathLst>
          </a:custGeom>
        </p:spPr>
        <p:style>
          <a:lnRef idx="2">
            <a:schemeClr val="lt1">
              <a:hueOff val="0"/>
              <a:satOff val="0"/>
              <a:lumOff val="0"/>
              <a:alphaOff val="0"/>
            </a:schemeClr>
          </a:lnRef>
          <a:fillRef idx="1">
            <a:schemeClr val="accent5">
              <a:hueOff val="5879210"/>
              <a:satOff val="9675"/>
              <a:lumOff val="9748"/>
              <a:alphaOff val="0"/>
            </a:schemeClr>
          </a:fillRef>
          <a:effectRef idx="0">
            <a:schemeClr val="accent5">
              <a:hueOff val="5879210"/>
              <a:satOff val="9675"/>
              <a:lumOff val="9748"/>
              <a:alphaOff val="0"/>
            </a:schemeClr>
          </a:effectRef>
          <a:fontRef idx="minor">
            <a:schemeClr val="lt1"/>
          </a:fontRef>
        </p:style>
        <p:txBody>
          <a:bodyPr spcFirstLastPara="0" vert="horz" wrap="square" lIns="73431" tIns="73431" rIns="73431" bIns="73431" numCol="1" spcCol="1270" anchor="ctr" anchorCtr="0">
            <a:noAutofit/>
          </a:bodyPr>
          <a:lstStyle/>
          <a:p>
            <a:pPr marL="0" lvl="0" indent="0" algn="ctr" defTabSz="711200">
              <a:lnSpc>
                <a:spcPct val="90000"/>
              </a:lnSpc>
              <a:spcBef>
                <a:spcPct val="0"/>
              </a:spcBef>
              <a:spcAft>
                <a:spcPct val="35000"/>
              </a:spcAft>
              <a:buNone/>
            </a:pPr>
            <a:r>
              <a:rPr lang="en-US" sz="1600" kern="1200" dirty="0"/>
              <a:t>Data collection</a:t>
            </a:r>
          </a:p>
        </p:txBody>
      </p:sp>
      <p:sp>
        <p:nvSpPr>
          <p:cNvPr id="26" name="Freeform 25">
            <a:extLst>
              <a:ext uri="{FF2B5EF4-FFF2-40B4-BE49-F238E27FC236}">
                <a16:creationId xmlns:a16="http://schemas.microsoft.com/office/drawing/2014/main" id="{51EAF996-086F-EAEE-8696-60AEEE2A435B}"/>
              </a:ext>
            </a:extLst>
          </p:cNvPr>
          <p:cNvSpPr/>
          <p:nvPr/>
        </p:nvSpPr>
        <p:spPr>
          <a:xfrm>
            <a:off x="6000200" y="4791412"/>
            <a:ext cx="191599" cy="159666"/>
          </a:xfrm>
          <a:custGeom>
            <a:avLst/>
            <a:gdLst>
              <a:gd name="connsiteX0" fmla="*/ 0 w 159665"/>
              <a:gd name="connsiteY0" fmla="*/ 38320 h 191598"/>
              <a:gd name="connsiteX1" fmla="*/ 79833 w 159665"/>
              <a:gd name="connsiteY1" fmla="*/ 38320 h 191598"/>
              <a:gd name="connsiteX2" fmla="*/ 79833 w 159665"/>
              <a:gd name="connsiteY2" fmla="*/ 0 h 191598"/>
              <a:gd name="connsiteX3" fmla="*/ 159665 w 159665"/>
              <a:gd name="connsiteY3" fmla="*/ 95799 h 191598"/>
              <a:gd name="connsiteX4" fmla="*/ 79833 w 159665"/>
              <a:gd name="connsiteY4" fmla="*/ 191598 h 191598"/>
              <a:gd name="connsiteX5" fmla="*/ 79833 w 159665"/>
              <a:gd name="connsiteY5" fmla="*/ 153278 h 191598"/>
              <a:gd name="connsiteX6" fmla="*/ 0 w 159665"/>
              <a:gd name="connsiteY6" fmla="*/ 153278 h 191598"/>
              <a:gd name="connsiteX7" fmla="*/ 0 w 159665"/>
              <a:gd name="connsiteY7" fmla="*/ 38320 h 19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65" h="191598">
                <a:moveTo>
                  <a:pt x="127731" y="1"/>
                </a:moveTo>
                <a:lnTo>
                  <a:pt x="127731" y="95800"/>
                </a:lnTo>
                <a:lnTo>
                  <a:pt x="159665" y="95800"/>
                </a:lnTo>
                <a:lnTo>
                  <a:pt x="79833" y="191597"/>
                </a:lnTo>
                <a:lnTo>
                  <a:pt x="0" y="95800"/>
                </a:lnTo>
                <a:lnTo>
                  <a:pt x="31934" y="95800"/>
                </a:lnTo>
                <a:lnTo>
                  <a:pt x="31934" y="1"/>
                </a:lnTo>
                <a:lnTo>
                  <a:pt x="127731" y="1"/>
                </a:lnTo>
                <a:close/>
              </a:path>
            </a:pathLst>
          </a:custGeom>
        </p:spPr>
        <p:style>
          <a:lnRef idx="0">
            <a:schemeClr val="lt1">
              <a:hueOff val="0"/>
              <a:satOff val="0"/>
              <a:lumOff val="0"/>
              <a:alphaOff val="0"/>
            </a:schemeClr>
          </a:lnRef>
          <a:fillRef idx="1">
            <a:schemeClr val="accent5">
              <a:hueOff val="6859078"/>
              <a:satOff val="11288"/>
              <a:lumOff val="11373"/>
              <a:alphaOff val="0"/>
            </a:schemeClr>
          </a:fillRef>
          <a:effectRef idx="0">
            <a:schemeClr val="accent5">
              <a:hueOff val="6859078"/>
              <a:satOff val="11288"/>
              <a:lumOff val="11373"/>
              <a:alphaOff val="0"/>
            </a:schemeClr>
          </a:effectRef>
          <a:fontRef idx="minor">
            <a:schemeClr val="lt1"/>
          </a:fontRef>
        </p:style>
        <p:txBody>
          <a:bodyPr spcFirstLastPara="0" vert="horz" wrap="square" lIns="38321" tIns="1" rIns="38320" bIns="47899" numCol="1" spcCol="1270" anchor="ctr" anchorCtr="0">
            <a:noAutofit/>
          </a:bodyPr>
          <a:lstStyle/>
          <a:p>
            <a:pPr marL="0" lvl="0" indent="0" algn="ctr" defTabSz="466725">
              <a:lnSpc>
                <a:spcPct val="90000"/>
              </a:lnSpc>
              <a:spcBef>
                <a:spcPct val="0"/>
              </a:spcBef>
              <a:spcAft>
                <a:spcPct val="35000"/>
              </a:spcAft>
              <a:buNone/>
            </a:pPr>
            <a:endParaRPr lang="en-US" sz="1050" kern="1200"/>
          </a:p>
        </p:txBody>
      </p:sp>
      <p:sp>
        <p:nvSpPr>
          <p:cNvPr id="27" name="Freeform 26">
            <a:extLst>
              <a:ext uri="{FF2B5EF4-FFF2-40B4-BE49-F238E27FC236}">
                <a16:creationId xmlns:a16="http://schemas.microsoft.com/office/drawing/2014/main" id="{D507A200-5E36-92E5-BD49-122C3EE53B8C}"/>
              </a:ext>
            </a:extLst>
          </p:cNvPr>
          <p:cNvSpPr/>
          <p:nvPr/>
        </p:nvSpPr>
        <p:spPr>
          <a:xfrm>
            <a:off x="5244449" y="4977689"/>
            <a:ext cx="1703100" cy="425775"/>
          </a:xfrm>
          <a:custGeom>
            <a:avLst/>
            <a:gdLst>
              <a:gd name="connsiteX0" fmla="*/ 0 w 1703100"/>
              <a:gd name="connsiteY0" fmla="*/ 42578 h 425775"/>
              <a:gd name="connsiteX1" fmla="*/ 42578 w 1703100"/>
              <a:gd name="connsiteY1" fmla="*/ 0 h 425775"/>
              <a:gd name="connsiteX2" fmla="*/ 1660523 w 1703100"/>
              <a:gd name="connsiteY2" fmla="*/ 0 h 425775"/>
              <a:gd name="connsiteX3" fmla="*/ 1703101 w 1703100"/>
              <a:gd name="connsiteY3" fmla="*/ 42578 h 425775"/>
              <a:gd name="connsiteX4" fmla="*/ 1703100 w 1703100"/>
              <a:gd name="connsiteY4" fmla="*/ 383198 h 425775"/>
              <a:gd name="connsiteX5" fmla="*/ 1660522 w 1703100"/>
              <a:gd name="connsiteY5" fmla="*/ 425776 h 425775"/>
              <a:gd name="connsiteX6" fmla="*/ 42578 w 1703100"/>
              <a:gd name="connsiteY6" fmla="*/ 425775 h 425775"/>
              <a:gd name="connsiteX7" fmla="*/ 0 w 1703100"/>
              <a:gd name="connsiteY7" fmla="*/ 383197 h 425775"/>
              <a:gd name="connsiteX8" fmla="*/ 0 w 1703100"/>
              <a:gd name="connsiteY8" fmla="*/ 42578 h 4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3100" h="425775">
                <a:moveTo>
                  <a:pt x="0" y="42578"/>
                </a:moveTo>
                <a:cubicBezTo>
                  <a:pt x="0" y="19063"/>
                  <a:pt x="19063" y="0"/>
                  <a:pt x="42578" y="0"/>
                </a:cubicBezTo>
                <a:lnTo>
                  <a:pt x="1660523" y="0"/>
                </a:lnTo>
                <a:cubicBezTo>
                  <a:pt x="1684038" y="0"/>
                  <a:pt x="1703101" y="19063"/>
                  <a:pt x="1703101" y="42578"/>
                </a:cubicBezTo>
                <a:cubicBezTo>
                  <a:pt x="1703101" y="156118"/>
                  <a:pt x="1703100" y="269658"/>
                  <a:pt x="1703100" y="383198"/>
                </a:cubicBezTo>
                <a:cubicBezTo>
                  <a:pt x="1703100" y="406713"/>
                  <a:pt x="1684037" y="425776"/>
                  <a:pt x="1660522" y="425776"/>
                </a:cubicBezTo>
                <a:lnTo>
                  <a:pt x="42578" y="425775"/>
                </a:lnTo>
                <a:cubicBezTo>
                  <a:pt x="19063" y="425775"/>
                  <a:pt x="0" y="406712"/>
                  <a:pt x="0" y="383197"/>
                </a:cubicBezTo>
                <a:lnTo>
                  <a:pt x="0" y="42578"/>
                </a:lnTo>
                <a:close/>
              </a:path>
            </a:pathLst>
          </a:custGeom>
        </p:spPr>
        <p:style>
          <a:lnRef idx="2">
            <a:schemeClr val="lt1">
              <a:hueOff val="0"/>
              <a:satOff val="0"/>
              <a:lumOff val="0"/>
              <a:alphaOff val="0"/>
            </a:schemeClr>
          </a:lnRef>
          <a:fillRef idx="1">
            <a:schemeClr val="accent5">
              <a:hueOff val="7349012"/>
              <a:satOff val="12094"/>
              <a:lumOff val="12185"/>
              <a:alphaOff val="0"/>
            </a:schemeClr>
          </a:fillRef>
          <a:effectRef idx="0">
            <a:schemeClr val="accent5">
              <a:hueOff val="7349012"/>
              <a:satOff val="12094"/>
              <a:lumOff val="12185"/>
              <a:alphaOff val="0"/>
            </a:schemeClr>
          </a:effectRef>
          <a:fontRef idx="minor">
            <a:schemeClr val="lt1"/>
          </a:fontRef>
        </p:style>
        <p:txBody>
          <a:bodyPr spcFirstLastPara="0" vert="horz" wrap="square" lIns="73431" tIns="73431" rIns="73431" bIns="73431" numCol="1" spcCol="1270" anchor="ctr" anchorCtr="0">
            <a:noAutofit/>
          </a:bodyPr>
          <a:lstStyle/>
          <a:p>
            <a:pPr marL="0" lvl="0" indent="0" algn="ctr" defTabSz="711200">
              <a:lnSpc>
                <a:spcPct val="90000"/>
              </a:lnSpc>
              <a:spcBef>
                <a:spcPct val="0"/>
              </a:spcBef>
              <a:spcAft>
                <a:spcPct val="35000"/>
              </a:spcAft>
              <a:buNone/>
            </a:pPr>
            <a:r>
              <a:rPr lang="en-US" sz="1600" kern="1200" dirty="0"/>
              <a:t>Expert opinion</a:t>
            </a:r>
          </a:p>
        </p:txBody>
      </p:sp>
      <p:sp>
        <p:nvSpPr>
          <p:cNvPr id="28" name="Freeform 27">
            <a:extLst>
              <a:ext uri="{FF2B5EF4-FFF2-40B4-BE49-F238E27FC236}">
                <a16:creationId xmlns:a16="http://schemas.microsoft.com/office/drawing/2014/main" id="{289E71C5-08D5-7F46-424E-5CF39CC265E1}"/>
              </a:ext>
            </a:extLst>
          </p:cNvPr>
          <p:cNvSpPr/>
          <p:nvPr/>
        </p:nvSpPr>
        <p:spPr>
          <a:xfrm>
            <a:off x="6000200" y="5430074"/>
            <a:ext cx="191599" cy="159666"/>
          </a:xfrm>
          <a:custGeom>
            <a:avLst/>
            <a:gdLst>
              <a:gd name="connsiteX0" fmla="*/ 0 w 159665"/>
              <a:gd name="connsiteY0" fmla="*/ 38320 h 191598"/>
              <a:gd name="connsiteX1" fmla="*/ 79833 w 159665"/>
              <a:gd name="connsiteY1" fmla="*/ 38320 h 191598"/>
              <a:gd name="connsiteX2" fmla="*/ 79833 w 159665"/>
              <a:gd name="connsiteY2" fmla="*/ 0 h 191598"/>
              <a:gd name="connsiteX3" fmla="*/ 159665 w 159665"/>
              <a:gd name="connsiteY3" fmla="*/ 95799 h 191598"/>
              <a:gd name="connsiteX4" fmla="*/ 79833 w 159665"/>
              <a:gd name="connsiteY4" fmla="*/ 191598 h 191598"/>
              <a:gd name="connsiteX5" fmla="*/ 79833 w 159665"/>
              <a:gd name="connsiteY5" fmla="*/ 153278 h 191598"/>
              <a:gd name="connsiteX6" fmla="*/ 0 w 159665"/>
              <a:gd name="connsiteY6" fmla="*/ 153278 h 191598"/>
              <a:gd name="connsiteX7" fmla="*/ 0 w 159665"/>
              <a:gd name="connsiteY7" fmla="*/ 38320 h 19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65" h="191598">
                <a:moveTo>
                  <a:pt x="127731" y="1"/>
                </a:moveTo>
                <a:lnTo>
                  <a:pt x="127731" y="95800"/>
                </a:lnTo>
                <a:lnTo>
                  <a:pt x="159665" y="95800"/>
                </a:lnTo>
                <a:lnTo>
                  <a:pt x="79833" y="191597"/>
                </a:lnTo>
                <a:lnTo>
                  <a:pt x="0" y="95800"/>
                </a:lnTo>
                <a:lnTo>
                  <a:pt x="31934" y="95800"/>
                </a:lnTo>
                <a:lnTo>
                  <a:pt x="31934" y="1"/>
                </a:lnTo>
                <a:lnTo>
                  <a:pt x="127731" y="1"/>
                </a:lnTo>
                <a:close/>
              </a:path>
            </a:pathLst>
          </a:custGeom>
        </p:spPr>
        <p:style>
          <a:lnRef idx="0">
            <a:schemeClr val="lt1">
              <a:hueOff val="0"/>
              <a:satOff val="0"/>
              <a:lumOff val="0"/>
              <a:alphaOff val="0"/>
            </a:schemeClr>
          </a:lnRef>
          <a:fillRef idx="1">
            <a:schemeClr val="accent5">
              <a:hueOff val="8573847"/>
              <a:satOff val="14110"/>
              <a:lumOff val="14216"/>
              <a:alphaOff val="0"/>
            </a:schemeClr>
          </a:fillRef>
          <a:effectRef idx="0">
            <a:schemeClr val="accent5">
              <a:hueOff val="8573847"/>
              <a:satOff val="14110"/>
              <a:lumOff val="14216"/>
              <a:alphaOff val="0"/>
            </a:schemeClr>
          </a:effectRef>
          <a:fontRef idx="minor">
            <a:schemeClr val="lt1"/>
          </a:fontRef>
        </p:style>
        <p:txBody>
          <a:bodyPr spcFirstLastPara="0" vert="horz" wrap="square" lIns="38321" tIns="1" rIns="38320" bIns="47899" numCol="1" spcCol="1270" anchor="ctr" anchorCtr="0">
            <a:noAutofit/>
          </a:bodyPr>
          <a:lstStyle/>
          <a:p>
            <a:pPr marL="0" lvl="0" indent="0" algn="ctr" defTabSz="466725">
              <a:lnSpc>
                <a:spcPct val="90000"/>
              </a:lnSpc>
              <a:spcBef>
                <a:spcPct val="0"/>
              </a:spcBef>
              <a:spcAft>
                <a:spcPct val="35000"/>
              </a:spcAft>
              <a:buNone/>
            </a:pPr>
            <a:endParaRPr lang="en-US" sz="1050" kern="1200"/>
          </a:p>
        </p:txBody>
      </p:sp>
      <p:sp>
        <p:nvSpPr>
          <p:cNvPr id="29" name="Freeform 28">
            <a:extLst>
              <a:ext uri="{FF2B5EF4-FFF2-40B4-BE49-F238E27FC236}">
                <a16:creationId xmlns:a16="http://schemas.microsoft.com/office/drawing/2014/main" id="{7CF0AB1F-D92E-48BC-B9AC-89465143998B}"/>
              </a:ext>
            </a:extLst>
          </p:cNvPr>
          <p:cNvSpPr/>
          <p:nvPr/>
        </p:nvSpPr>
        <p:spPr>
          <a:xfrm>
            <a:off x="5244449" y="5616351"/>
            <a:ext cx="1703100" cy="425775"/>
          </a:xfrm>
          <a:custGeom>
            <a:avLst/>
            <a:gdLst>
              <a:gd name="connsiteX0" fmla="*/ 0 w 1703100"/>
              <a:gd name="connsiteY0" fmla="*/ 42578 h 425775"/>
              <a:gd name="connsiteX1" fmla="*/ 42578 w 1703100"/>
              <a:gd name="connsiteY1" fmla="*/ 0 h 425775"/>
              <a:gd name="connsiteX2" fmla="*/ 1660523 w 1703100"/>
              <a:gd name="connsiteY2" fmla="*/ 0 h 425775"/>
              <a:gd name="connsiteX3" fmla="*/ 1703101 w 1703100"/>
              <a:gd name="connsiteY3" fmla="*/ 42578 h 425775"/>
              <a:gd name="connsiteX4" fmla="*/ 1703100 w 1703100"/>
              <a:gd name="connsiteY4" fmla="*/ 383198 h 425775"/>
              <a:gd name="connsiteX5" fmla="*/ 1660522 w 1703100"/>
              <a:gd name="connsiteY5" fmla="*/ 425776 h 425775"/>
              <a:gd name="connsiteX6" fmla="*/ 42578 w 1703100"/>
              <a:gd name="connsiteY6" fmla="*/ 425775 h 425775"/>
              <a:gd name="connsiteX7" fmla="*/ 0 w 1703100"/>
              <a:gd name="connsiteY7" fmla="*/ 383197 h 425775"/>
              <a:gd name="connsiteX8" fmla="*/ 0 w 1703100"/>
              <a:gd name="connsiteY8" fmla="*/ 42578 h 4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3100" h="425775">
                <a:moveTo>
                  <a:pt x="0" y="42578"/>
                </a:moveTo>
                <a:cubicBezTo>
                  <a:pt x="0" y="19063"/>
                  <a:pt x="19063" y="0"/>
                  <a:pt x="42578" y="0"/>
                </a:cubicBezTo>
                <a:lnTo>
                  <a:pt x="1660523" y="0"/>
                </a:lnTo>
                <a:cubicBezTo>
                  <a:pt x="1684038" y="0"/>
                  <a:pt x="1703101" y="19063"/>
                  <a:pt x="1703101" y="42578"/>
                </a:cubicBezTo>
                <a:cubicBezTo>
                  <a:pt x="1703101" y="156118"/>
                  <a:pt x="1703100" y="269658"/>
                  <a:pt x="1703100" y="383198"/>
                </a:cubicBezTo>
                <a:cubicBezTo>
                  <a:pt x="1703100" y="406713"/>
                  <a:pt x="1684037" y="425776"/>
                  <a:pt x="1660522" y="425776"/>
                </a:cubicBezTo>
                <a:lnTo>
                  <a:pt x="42578" y="425775"/>
                </a:lnTo>
                <a:cubicBezTo>
                  <a:pt x="19063" y="425775"/>
                  <a:pt x="0" y="406712"/>
                  <a:pt x="0" y="383197"/>
                </a:cubicBezTo>
                <a:lnTo>
                  <a:pt x="0" y="42578"/>
                </a:lnTo>
                <a:close/>
              </a:path>
            </a:pathLst>
          </a:custGeom>
        </p:spPr>
        <p:style>
          <a:lnRef idx="2">
            <a:schemeClr val="lt1">
              <a:hueOff val="0"/>
              <a:satOff val="0"/>
              <a:lumOff val="0"/>
              <a:alphaOff val="0"/>
            </a:schemeClr>
          </a:lnRef>
          <a:fillRef idx="1">
            <a:schemeClr val="accent5">
              <a:hueOff val="8818814"/>
              <a:satOff val="14513"/>
              <a:lumOff val="14622"/>
              <a:alphaOff val="0"/>
            </a:schemeClr>
          </a:fillRef>
          <a:effectRef idx="0">
            <a:schemeClr val="accent5">
              <a:hueOff val="8818814"/>
              <a:satOff val="14513"/>
              <a:lumOff val="14622"/>
              <a:alphaOff val="0"/>
            </a:schemeClr>
          </a:effectRef>
          <a:fontRef idx="minor">
            <a:schemeClr val="lt1"/>
          </a:fontRef>
        </p:style>
        <p:txBody>
          <a:bodyPr spcFirstLastPara="0" vert="horz" wrap="square" lIns="73431" tIns="73431" rIns="73431" bIns="73431" numCol="1" spcCol="1270" anchor="ctr" anchorCtr="0">
            <a:noAutofit/>
          </a:bodyPr>
          <a:lstStyle/>
          <a:p>
            <a:pPr marL="0" lvl="0" indent="0" algn="ctr" defTabSz="711200">
              <a:lnSpc>
                <a:spcPct val="90000"/>
              </a:lnSpc>
              <a:spcBef>
                <a:spcPct val="0"/>
              </a:spcBef>
              <a:spcAft>
                <a:spcPct val="35000"/>
              </a:spcAft>
              <a:buNone/>
            </a:pPr>
            <a:r>
              <a:rPr lang="en-US" sz="1600" kern="1200" dirty="0"/>
              <a:t>RRA performed</a:t>
            </a:r>
          </a:p>
        </p:txBody>
      </p:sp>
      <p:sp>
        <p:nvSpPr>
          <p:cNvPr id="30" name="Freeform 29">
            <a:extLst>
              <a:ext uri="{FF2B5EF4-FFF2-40B4-BE49-F238E27FC236}">
                <a16:creationId xmlns:a16="http://schemas.microsoft.com/office/drawing/2014/main" id="{5966D4DC-AD06-D996-3DC7-D882E2B035D0}"/>
              </a:ext>
            </a:extLst>
          </p:cNvPr>
          <p:cNvSpPr/>
          <p:nvPr/>
        </p:nvSpPr>
        <p:spPr>
          <a:xfrm>
            <a:off x="6000200" y="6068737"/>
            <a:ext cx="191599" cy="159666"/>
          </a:xfrm>
          <a:custGeom>
            <a:avLst/>
            <a:gdLst>
              <a:gd name="connsiteX0" fmla="*/ 0 w 159665"/>
              <a:gd name="connsiteY0" fmla="*/ 38320 h 191598"/>
              <a:gd name="connsiteX1" fmla="*/ 79833 w 159665"/>
              <a:gd name="connsiteY1" fmla="*/ 38320 h 191598"/>
              <a:gd name="connsiteX2" fmla="*/ 79833 w 159665"/>
              <a:gd name="connsiteY2" fmla="*/ 0 h 191598"/>
              <a:gd name="connsiteX3" fmla="*/ 159665 w 159665"/>
              <a:gd name="connsiteY3" fmla="*/ 95799 h 191598"/>
              <a:gd name="connsiteX4" fmla="*/ 79833 w 159665"/>
              <a:gd name="connsiteY4" fmla="*/ 191598 h 191598"/>
              <a:gd name="connsiteX5" fmla="*/ 79833 w 159665"/>
              <a:gd name="connsiteY5" fmla="*/ 153278 h 191598"/>
              <a:gd name="connsiteX6" fmla="*/ 0 w 159665"/>
              <a:gd name="connsiteY6" fmla="*/ 153278 h 191598"/>
              <a:gd name="connsiteX7" fmla="*/ 0 w 159665"/>
              <a:gd name="connsiteY7" fmla="*/ 38320 h 19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65" h="191598">
                <a:moveTo>
                  <a:pt x="127731" y="1"/>
                </a:moveTo>
                <a:lnTo>
                  <a:pt x="127731" y="95800"/>
                </a:lnTo>
                <a:lnTo>
                  <a:pt x="159665" y="95800"/>
                </a:lnTo>
                <a:lnTo>
                  <a:pt x="79833" y="191597"/>
                </a:lnTo>
                <a:lnTo>
                  <a:pt x="0" y="95800"/>
                </a:lnTo>
                <a:lnTo>
                  <a:pt x="31934" y="95800"/>
                </a:lnTo>
                <a:lnTo>
                  <a:pt x="31934" y="1"/>
                </a:lnTo>
                <a:lnTo>
                  <a:pt x="127731" y="1"/>
                </a:lnTo>
                <a:close/>
              </a:path>
            </a:pathLst>
          </a:custGeom>
        </p:spPr>
        <p:style>
          <a:lnRef idx="0">
            <a:schemeClr val="lt1">
              <a:hueOff val="0"/>
              <a:satOff val="0"/>
              <a:lumOff val="0"/>
              <a:alphaOff val="0"/>
            </a:schemeClr>
          </a:lnRef>
          <a:fillRef idx="1">
            <a:schemeClr val="accent5">
              <a:hueOff val="10288617"/>
              <a:satOff val="16932"/>
              <a:lumOff val="17059"/>
              <a:alphaOff val="0"/>
            </a:schemeClr>
          </a:fillRef>
          <a:effectRef idx="0">
            <a:schemeClr val="accent5">
              <a:hueOff val="10288617"/>
              <a:satOff val="16932"/>
              <a:lumOff val="17059"/>
              <a:alphaOff val="0"/>
            </a:schemeClr>
          </a:effectRef>
          <a:fontRef idx="minor">
            <a:schemeClr val="lt1"/>
          </a:fontRef>
        </p:style>
        <p:txBody>
          <a:bodyPr spcFirstLastPara="0" vert="horz" wrap="square" lIns="38321" tIns="1" rIns="38320" bIns="47899" numCol="1" spcCol="1270" anchor="ctr" anchorCtr="0">
            <a:noAutofit/>
          </a:bodyPr>
          <a:lstStyle/>
          <a:p>
            <a:pPr marL="0" lvl="0" indent="0" algn="ctr" defTabSz="466725">
              <a:lnSpc>
                <a:spcPct val="90000"/>
              </a:lnSpc>
              <a:spcBef>
                <a:spcPct val="0"/>
              </a:spcBef>
              <a:spcAft>
                <a:spcPct val="35000"/>
              </a:spcAft>
              <a:buNone/>
            </a:pPr>
            <a:endParaRPr lang="en-US" sz="1050" kern="1200"/>
          </a:p>
        </p:txBody>
      </p:sp>
      <p:sp>
        <p:nvSpPr>
          <p:cNvPr id="31" name="Freeform 30">
            <a:extLst>
              <a:ext uri="{FF2B5EF4-FFF2-40B4-BE49-F238E27FC236}">
                <a16:creationId xmlns:a16="http://schemas.microsoft.com/office/drawing/2014/main" id="{D56EA45B-F90A-6229-A94D-605C031BF6B8}"/>
              </a:ext>
            </a:extLst>
          </p:cNvPr>
          <p:cNvSpPr/>
          <p:nvPr/>
        </p:nvSpPr>
        <p:spPr>
          <a:xfrm>
            <a:off x="5244449" y="6255014"/>
            <a:ext cx="1703100" cy="425775"/>
          </a:xfrm>
          <a:custGeom>
            <a:avLst/>
            <a:gdLst>
              <a:gd name="connsiteX0" fmla="*/ 0 w 1703100"/>
              <a:gd name="connsiteY0" fmla="*/ 42578 h 425775"/>
              <a:gd name="connsiteX1" fmla="*/ 42578 w 1703100"/>
              <a:gd name="connsiteY1" fmla="*/ 0 h 425775"/>
              <a:gd name="connsiteX2" fmla="*/ 1660523 w 1703100"/>
              <a:gd name="connsiteY2" fmla="*/ 0 h 425775"/>
              <a:gd name="connsiteX3" fmla="*/ 1703101 w 1703100"/>
              <a:gd name="connsiteY3" fmla="*/ 42578 h 425775"/>
              <a:gd name="connsiteX4" fmla="*/ 1703100 w 1703100"/>
              <a:gd name="connsiteY4" fmla="*/ 383198 h 425775"/>
              <a:gd name="connsiteX5" fmla="*/ 1660522 w 1703100"/>
              <a:gd name="connsiteY5" fmla="*/ 425776 h 425775"/>
              <a:gd name="connsiteX6" fmla="*/ 42578 w 1703100"/>
              <a:gd name="connsiteY6" fmla="*/ 425775 h 425775"/>
              <a:gd name="connsiteX7" fmla="*/ 0 w 1703100"/>
              <a:gd name="connsiteY7" fmla="*/ 383197 h 425775"/>
              <a:gd name="connsiteX8" fmla="*/ 0 w 1703100"/>
              <a:gd name="connsiteY8" fmla="*/ 42578 h 4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3100" h="425775">
                <a:moveTo>
                  <a:pt x="0" y="42578"/>
                </a:moveTo>
                <a:cubicBezTo>
                  <a:pt x="0" y="19063"/>
                  <a:pt x="19063" y="0"/>
                  <a:pt x="42578" y="0"/>
                </a:cubicBezTo>
                <a:lnTo>
                  <a:pt x="1660523" y="0"/>
                </a:lnTo>
                <a:cubicBezTo>
                  <a:pt x="1684038" y="0"/>
                  <a:pt x="1703101" y="19063"/>
                  <a:pt x="1703101" y="42578"/>
                </a:cubicBezTo>
                <a:cubicBezTo>
                  <a:pt x="1703101" y="156118"/>
                  <a:pt x="1703100" y="269658"/>
                  <a:pt x="1703100" y="383198"/>
                </a:cubicBezTo>
                <a:cubicBezTo>
                  <a:pt x="1703100" y="406713"/>
                  <a:pt x="1684037" y="425776"/>
                  <a:pt x="1660522" y="425776"/>
                </a:cubicBezTo>
                <a:lnTo>
                  <a:pt x="42578" y="425775"/>
                </a:lnTo>
                <a:cubicBezTo>
                  <a:pt x="19063" y="425775"/>
                  <a:pt x="0" y="406712"/>
                  <a:pt x="0" y="383197"/>
                </a:cubicBezTo>
                <a:lnTo>
                  <a:pt x="0" y="42578"/>
                </a:lnTo>
                <a:close/>
              </a:path>
            </a:pathLst>
          </a:custGeom>
        </p:spPr>
        <p:style>
          <a:lnRef idx="2">
            <a:schemeClr val="lt1">
              <a:hueOff val="0"/>
              <a:satOff val="0"/>
              <a:lumOff val="0"/>
              <a:alphaOff val="0"/>
            </a:schemeClr>
          </a:lnRef>
          <a:fillRef idx="1">
            <a:schemeClr val="accent5">
              <a:hueOff val="10288617"/>
              <a:satOff val="16932"/>
              <a:lumOff val="17059"/>
              <a:alphaOff val="0"/>
            </a:schemeClr>
          </a:fillRef>
          <a:effectRef idx="0">
            <a:schemeClr val="accent5">
              <a:hueOff val="10288617"/>
              <a:satOff val="16932"/>
              <a:lumOff val="17059"/>
              <a:alphaOff val="0"/>
            </a:schemeClr>
          </a:effectRef>
          <a:fontRef idx="minor">
            <a:schemeClr val="lt1"/>
          </a:fontRef>
        </p:style>
        <p:txBody>
          <a:bodyPr spcFirstLastPara="0" vert="horz" wrap="square" lIns="73431" tIns="73431" rIns="73431" bIns="73431" numCol="1" spcCol="1270" anchor="ctr" anchorCtr="0">
            <a:noAutofit/>
          </a:bodyPr>
          <a:lstStyle/>
          <a:p>
            <a:pPr marL="0" lvl="0" indent="0" algn="ctr" defTabSz="711200">
              <a:lnSpc>
                <a:spcPct val="90000"/>
              </a:lnSpc>
              <a:spcBef>
                <a:spcPct val="0"/>
              </a:spcBef>
              <a:spcAft>
                <a:spcPct val="35000"/>
              </a:spcAft>
              <a:buNone/>
            </a:pPr>
            <a:r>
              <a:rPr lang="en-US" sz="1600" kern="1200" dirty="0"/>
              <a:t>Reporting</a:t>
            </a:r>
          </a:p>
        </p:txBody>
      </p:sp>
      <p:cxnSp>
        <p:nvCxnSpPr>
          <p:cNvPr id="33" name="Elbow Connector 32">
            <a:extLst>
              <a:ext uri="{FF2B5EF4-FFF2-40B4-BE49-F238E27FC236}">
                <a16:creationId xmlns:a16="http://schemas.microsoft.com/office/drawing/2014/main" id="{5B004FB3-FEA1-198A-5D71-AAB7289D1A19}"/>
              </a:ext>
            </a:extLst>
          </p:cNvPr>
          <p:cNvCxnSpPr>
            <a:cxnSpLocks/>
            <a:stCxn id="31" idx="7"/>
            <a:endCxn id="17" idx="7"/>
          </p:cNvCxnSpPr>
          <p:nvPr/>
        </p:nvCxnSpPr>
        <p:spPr>
          <a:xfrm flipV="1">
            <a:off x="5244449" y="2167573"/>
            <a:ext cx="12700" cy="4470638"/>
          </a:xfrm>
          <a:prstGeom prst="bentConnector3">
            <a:avLst>
              <a:gd name="adj1" fmla="val -23623803"/>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5E571BA-434E-5F32-EF21-FCF6E42D333B}"/>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0622768D-F6D6-3E58-C906-E7109613BEBD}"/>
              </a:ext>
            </a:extLst>
          </p:cNvPr>
          <p:cNvSpPr txBox="1"/>
          <p:nvPr/>
        </p:nvSpPr>
        <p:spPr>
          <a:xfrm>
            <a:off x="0" y="-10121"/>
            <a:ext cx="4642618" cy="1015663"/>
          </a:xfrm>
          <a:prstGeom prst="rect">
            <a:avLst/>
          </a:prstGeom>
          <a:noFill/>
        </p:spPr>
        <p:txBody>
          <a:bodyPr wrap="square" rtlCol="0">
            <a:spAutoFit/>
          </a:bodyPr>
          <a:lstStyle/>
          <a:p>
            <a:r>
              <a:rPr lang="en-US" sz="6000" b="1" dirty="0">
                <a:solidFill>
                  <a:schemeClr val="bg1">
                    <a:lumMod val="85000"/>
                  </a:schemeClr>
                </a:solidFill>
              </a:rPr>
              <a:t>Steps</a:t>
            </a:r>
          </a:p>
        </p:txBody>
      </p:sp>
    </p:spTree>
    <p:extLst>
      <p:ext uri="{BB962C8B-B14F-4D97-AF65-F5344CB8AC3E}">
        <p14:creationId xmlns:p14="http://schemas.microsoft.com/office/powerpoint/2010/main" val="60509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A2AD20EC-4091-FBDD-6147-3194429F6808}"/>
              </a:ext>
            </a:extLst>
          </p:cNvPr>
          <p:cNvPicPr>
            <a:picLocks noGrp="1" noChangeAspect="1"/>
          </p:cNvPicPr>
          <p:nvPr>
            <p:ph idx="1"/>
          </p:nvPr>
        </p:nvPicPr>
        <p:blipFill>
          <a:blip r:embed="rId3"/>
          <a:stretch>
            <a:fillRect/>
          </a:stretch>
        </p:blipFill>
        <p:spPr>
          <a:xfrm>
            <a:off x="137640" y="1486592"/>
            <a:ext cx="5348760" cy="5197788"/>
          </a:xfrm>
        </p:spPr>
      </p:pic>
      <p:grpSp>
        <p:nvGrpSpPr>
          <p:cNvPr id="2" name="Group 1">
            <a:extLst>
              <a:ext uri="{FF2B5EF4-FFF2-40B4-BE49-F238E27FC236}">
                <a16:creationId xmlns:a16="http://schemas.microsoft.com/office/drawing/2014/main" id="{1E2814BE-64B1-92EE-1FD5-57532F93B449}"/>
              </a:ext>
            </a:extLst>
          </p:cNvPr>
          <p:cNvGrpSpPr/>
          <p:nvPr/>
        </p:nvGrpSpPr>
        <p:grpSpPr>
          <a:xfrm>
            <a:off x="506274" y="1791769"/>
            <a:ext cx="6811143" cy="524631"/>
            <a:chOff x="620462" y="2162950"/>
            <a:chExt cx="6811143" cy="524631"/>
          </a:xfrm>
        </p:grpSpPr>
        <p:sp>
          <p:nvSpPr>
            <p:cNvPr id="7" name="Rectangle 6">
              <a:extLst>
                <a:ext uri="{FF2B5EF4-FFF2-40B4-BE49-F238E27FC236}">
                  <a16:creationId xmlns:a16="http://schemas.microsoft.com/office/drawing/2014/main" id="{22F478B0-0F1E-6DD4-60AF-66DBA109E88B}"/>
                </a:ext>
              </a:extLst>
            </p:cNvPr>
            <p:cNvSpPr/>
            <p:nvPr/>
          </p:nvSpPr>
          <p:spPr>
            <a:xfrm>
              <a:off x="620462" y="2328207"/>
              <a:ext cx="3724507" cy="2118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097B374-C309-2A10-B696-901F249345FF}"/>
                </a:ext>
              </a:extLst>
            </p:cNvPr>
            <p:cNvGrpSpPr/>
            <p:nvPr/>
          </p:nvGrpSpPr>
          <p:grpSpPr>
            <a:xfrm>
              <a:off x="4380980" y="2162950"/>
              <a:ext cx="3050625" cy="524631"/>
              <a:chOff x="4762946" y="2359719"/>
              <a:chExt cx="2765987" cy="524631"/>
            </a:xfrm>
          </p:grpSpPr>
          <p:sp>
            <p:nvSpPr>
              <p:cNvPr id="11" name="Triangle 10">
                <a:extLst>
                  <a:ext uri="{FF2B5EF4-FFF2-40B4-BE49-F238E27FC236}">
                    <a16:creationId xmlns:a16="http://schemas.microsoft.com/office/drawing/2014/main" id="{487C17F9-4E6E-FA00-40A7-A5154B83B047}"/>
                  </a:ext>
                </a:extLst>
              </p:cNvPr>
              <p:cNvSpPr/>
              <p:nvPr/>
            </p:nvSpPr>
            <p:spPr>
              <a:xfrm rot="16200000">
                <a:off x="5053537" y="2069128"/>
                <a:ext cx="524631" cy="1105813"/>
              </a:xfrm>
              <a:prstGeom prst="triangle">
                <a:avLst/>
              </a:prstGeom>
              <a:solidFill>
                <a:srgbClr val="000000">
                  <a:alpha val="12157"/>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798918E-A5D4-FAB7-4A47-1AB145CE5D17}"/>
                  </a:ext>
                </a:extLst>
              </p:cNvPr>
              <p:cNvSpPr txBox="1"/>
              <p:nvPr/>
            </p:nvSpPr>
            <p:spPr>
              <a:xfrm>
                <a:off x="5867837" y="2360424"/>
                <a:ext cx="1661096" cy="523220"/>
              </a:xfrm>
              <a:prstGeom prst="rect">
                <a:avLst/>
              </a:prstGeom>
              <a:solidFill>
                <a:srgbClr val="000000">
                  <a:alpha val="12941"/>
                </a:srgbClr>
              </a:solidFill>
              <a:ln w="28575">
                <a:solidFill>
                  <a:srgbClr val="FF0000"/>
                </a:solidFill>
              </a:ln>
            </p:spPr>
            <p:txBody>
              <a:bodyPr wrap="none" rtlCol="0">
                <a:spAutoFit/>
              </a:bodyPr>
              <a:lstStyle/>
              <a:p>
                <a:r>
                  <a:rPr lang="en-US" sz="2800" dirty="0"/>
                  <a:t>Credibility</a:t>
                </a:r>
              </a:p>
            </p:txBody>
          </p:sp>
        </p:grpSp>
      </p:grpSp>
      <p:grpSp>
        <p:nvGrpSpPr>
          <p:cNvPr id="3" name="Group 2">
            <a:extLst>
              <a:ext uri="{FF2B5EF4-FFF2-40B4-BE49-F238E27FC236}">
                <a16:creationId xmlns:a16="http://schemas.microsoft.com/office/drawing/2014/main" id="{742EFBB6-9811-B3C1-8C87-82086A0B3C0A}"/>
              </a:ext>
            </a:extLst>
          </p:cNvPr>
          <p:cNvGrpSpPr/>
          <p:nvPr/>
        </p:nvGrpSpPr>
        <p:grpSpPr>
          <a:xfrm>
            <a:off x="620462" y="2553874"/>
            <a:ext cx="6444319" cy="524632"/>
            <a:chOff x="620462" y="2804785"/>
            <a:chExt cx="6444319" cy="524632"/>
          </a:xfrm>
        </p:grpSpPr>
        <p:sp>
          <p:nvSpPr>
            <p:cNvPr id="8" name="Rectangle 7">
              <a:extLst>
                <a:ext uri="{FF2B5EF4-FFF2-40B4-BE49-F238E27FC236}">
                  <a16:creationId xmlns:a16="http://schemas.microsoft.com/office/drawing/2014/main" id="{F7153404-77AE-0320-DB1A-088393C8F5F6}"/>
                </a:ext>
              </a:extLst>
            </p:cNvPr>
            <p:cNvSpPr/>
            <p:nvPr/>
          </p:nvSpPr>
          <p:spPr>
            <a:xfrm>
              <a:off x="620462" y="2923519"/>
              <a:ext cx="3724507" cy="2118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4D78D06-0129-B3BE-D685-338BBCF00644}"/>
                </a:ext>
              </a:extLst>
            </p:cNvPr>
            <p:cNvGrpSpPr/>
            <p:nvPr/>
          </p:nvGrpSpPr>
          <p:grpSpPr>
            <a:xfrm>
              <a:off x="4380981" y="2804785"/>
              <a:ext cx="2683800" cy="524632"/>
              <a:chOff x="4762946" y="3001554"/>
              <a:chExt cx="2683800" cy="524632"/>
            </a:xfrm>
          </p:grpSpPr>
          <p:sp>
            <p:nvSpPr>
              <p:cNvPr id="14" name="TextBox 13">
                <a:extLst>
                  <a:ext uri="{FF2B5EF4-FFF2-40B4-BE49-F238E27FC236}">
                    <a16:creationId xmlns:a16="http://schemas.microsoft.com/office/drawing/2014/main" id="{357E31AA-CC95-34CE-9D0E-C05DB25B2BD6}"/>
                  </a:ext>
                </a:extLst>
              </p:cNvPr>
              <p:cNvSpPr txBox="1"/>
              <p:nvPr/>
            </p:nvSpPr>
            <p:spPr>
              <a:xfrm>
                <a:off x="5904376" y="3002966"/>
                <a:ext cx="1542370" cy="523220"/>
              </a:xfrm>
              <a:prstGeom prst="rect">
                <a:avLst/>
              </a:prstGeom>
              <a:solidFill>
                <a:srgbClr val="000000">
                  <a:alpha val="12941"/>
                </a:srgbClr>
              </a:solidFill>
              <a:ln w="28575">
                <a:solidFill>
                  <a:srgbClr val="FF0000"/>
                </a:solidFill>
              </a:ln>
            </p:spPr>
            <p:txBody>
              <a:bodyPr wrap="square" rtlCol="0">
                <a:spAutoFit/>
              </a:bodyPr>
              <a:lstStyle/>
              <a:p>
                <a:r>
                  <a:rPr lang="en-US" sz="2800" dirty="0"/>
                  <a:t>Severity</a:t>
                </a:r>
              </a:p>
            </p:txBody>
          </p:sp>
          <p:sp>
            <p:nvSpPr>
              <p:cNvPr id="15" name="Triangle 14">
                <a:extLst>
                  <a:ext uri="{FF2B5EF4-FFF2-40B4-BE49-F238E27FC236}">
                    <a16:creationId xmlns:a16="http://schemas.microsoft.com/office/drawing/2014/main" id="{8C76FDEA-3A6C-A6CC-7527-0F06B4FB3BBB}"/>
                  </a:ext>
                </a:extLst>
              </p:cNvPr>
              <p:cNvSpPr/>
              <p:nvPr/>
            </p:nvSpPr>
            <p:spPr>
              <a:xfrm rot="16200000">
                <a:off x="5071346" y="2693154"/>
                <a:ext cx="524631" cy="1141432"/>
              </a:xfrm>
              <a:prstGeom prst="triangle">
                <a:avLst/>
              </a:prstGeom>
              <a:solidFill>
                <a:srgbClr val="000000">
                  <a:alpha val="12157"/>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9" name="Group 18">
            <a:extLst>
              <a:ext uri="{FF2B5EF4-FFF2-40B4-BE49-F238E27FC236}">
                <a16:creationId xmlns:a16="http://schemas.microsoft.com/office/drawing/2014/main" id="{C5ECA9A3-C684-7972-9123-EDDAEB784402}"/>
              </a:ext>
            </a:extLst>
          </p:cNvPr>
          <p:cNvGrpSpPr/>
          <p:nvPr/>
        </p:nvGrpSpPr>
        <p:grpSpPr>
          <a:xfrm>
            <a:off x="455090" y="4312101"/>
            <a:ext cx="7081856" cy="524631"/>
            <a:chOff x="620461" y="4241559"/>
            <a:chExt cx="7081856" cy="524631"/>
          </a:xfrm>
        </p:grpSpPr>
        <p:sp>
          <p:nvSpPr>
            <p:cNvPr id="9" name="Rectangle 8">
              <a:extLst>
                <a:ext uri="{FF2B5EF4-FFF2-40B4-BE49-F238E27FC236}">
                  <a16:creationId xmlns:a16="http://schemas.microsoft.com/office/drawing/2014/main" id="{52D54252-35C3-917F-ABB9-F48D4FB5FCAC}"/>
                </a:ext>
              </a:extLst>
            </p:cNvPr>
            <p:cNvSpPr/>
            <p:nvPr/>
          </p:nvSpPr>
          <p:spPr>
            <a:xfrm>
              <a:off x="620461" y="4397939"/>
              <a:ext cx="3724507" cy="2118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C3BA632-5234-3B84-4E57-9E0D4E4A77D3}"/>
                </a:ext>
              </a:extLst>
            </p:cNvPr>
            <p:cNvGrpSpPr/>
            <p:nvPr/>
          </p:nvGrpSpPr>
          <p:grpSpPr>
            <a:xfrm>
              <a:off x="4406477" y="4241559"/>
              <a:ext cx="3295840" cy="524631"/>
              <a:chOff x="4788442" y="4438328"/>
              <a:chExt cx="3295840" cy="524631"/>
            </a:xfrm>
          </p:grpSpPr>
          <p:sp>
            <p:nvSpPr>
              <p:cNvPr id="17" name="TextBox 16">
                <a:extLst>
                  <a:ext uri="{FF2B5EF4-FFF2-40B4-BE49-F238E27FC236}">
                    <a16:creationId xmlns:a16="http://schemas.microsoft.com/office/drawing/2014/main" id="{EA47DCC9-6711-998C-3149-F19592E668AA}"/>
                  </a:ext>
                </a:extLst>
              </p:cNvPr>
              <p:cNvSpPr txBox="1"/>
              <p:nvPr/>
            </p:nvSpPr>
            <p:spPr>
              <a:xfrm>
                <a:off x="6069747" y="4439739"/>
                <a:ext cx="2014535" cy="523220"/>
              </a:xfrm>
              <a:prstGeom prst="rect">
                <a:avLst/>
              </a:prstGeom>
              <a:solidFill>
                <a:srgbClr val="000000">
                  <a:alpha val="12941"/>
                </a:srgbClr>
              </a:solidFill>
              <a:ln w="28575">
                <a:solidFill>
                  <a:srgbClr val="FF0000"/>
                </a:solidFill>
              </a:ln>
            </p:spPr>
            <p:txBody>
              <a:bodyPr wrap="square" rtlCol="0">
                <a:spAutoFit/>
              </a:bodyPr>
              <a:lstStyle/>
              <a:p>
                <a:pPr algn="ctr"/>
                <a:r>
                  <a:rPr lang="en-US" sz="2800" dirty="0"/>
                  <a:t>Relevance</a:t>
                </a:r>
              </a:p>
            </p:txBody>
          </p:sp>
          <p:sp>
            <p:nvSpPr>
              <p:cNvPr id="18" name="Triangle 17">
                <a:extLst>
                  <a:ext uri="{FF2B5EF4-FFF2-40B4-BE49-F238E27FC236}">
                    <a16:creationId xmlns:a16="http://schemas.microsoft.com/office/drawing/2014/main" id="{23266168-B502-B3B0-0070-41F6F158F7DA}"/>
                  </a:ext>
                </a:extLst>
              </p:cNvPr>
              <p:cNvSpPr/>
              <p:nvPr/>
            </p:nvSpPr>
            <p:spPr>
              <a:xfrm rot="16200000">
                <a:off x="5166780" y="4059990"/>
                <a:ext cx="524631" cy="1281307"/>
              </a:xfrm>
              <a:prstGeom prst="triangle">
                <a:avLst/>
              </a:prstGeom>
              <a:solidFill>
                <a:srgbClr val="000000">
                  <a:alpha val="12157"/>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0" name="TextBox 19">
            <a:extLst>
              <a:ext uri="{FF2B5EF4-FFF2-40B4-BE49-F238E27FC236}">
                <a16:creationId xmlns:a16="http://schemas.microsoft.com/office/drawing/2014/main" id="{884A6E8B-2B60-D9AF-B34B-E6429D3FAEAC}"/>
              </a:ext>
            </a:extLst>
          </p:cNvPr>
          <p:cNvSpPr txBox="1"/>
          <p:nvPr/>
        </p:nvSpPr>
        <p:spPr>
          <a:xfrm>
            <a:off x="7791087" y="1985840"/>
            <a:ext cx="4546828" cy="3539430"/>
          </a:xfrm>
          <a:prstGeom prst="rect">
            <a:avLst/>
          </a:prstGeom>
          <a:noFill/>
        </p:spPr>
        <p:txBody>
          <a:bodyPr wrap="square" rtlCol="0">
            <a:spAutoFit/>
          </a:bodyPr>
          <a:lstStyle/>
          <a:p>
            <a:r>
              <a:rPr lang="en-US" sz="3200" dirty="0"/>
              <a:t>Results of the triage might include:</a:t>
            </a:r>
          </a:p>
          <a:p>
            <a:pPr marL="285750" indent="-285750">
              <a:buFontTx/>
              <a:buChar char="-"/>
            </a:pPr>
            <a:r>
              <a:rPr lang="en-US" sz="3200" dirty="0"/>
              <a:t>No need for further action</a:t>
            </a:r>
          </a:p>
          <a:p>
            <a:pPr marL="285750" indent="-285750">
              <a:buFontTx/>
              <a:buChar char="-"/>
            </a:pPr>
            <a:r>
              <a:rPr lang="en-US" sz="3200" dirty="0"/>
              <a:t>More information needed</a:t>
            </a:r>
          </a:p>
          <a:p>
            <a:pPr marL="285750" indent="-285750">
              <a:buFontTx/>
              <a:buChar char="-"/>
            </a:pPr>
            <a:r>
              <a:rPr lang="en-US" sz="3200" dirty="0"/>
              <a:t>Need for a RRA</a:t>
            </a:r>
          </a:p>
        </p:txBody>
      </p:sp>
      <p:sp>
        <p:nvSpPr>
          <p:cNvPr id="21" name="Rectangle 20">
            <a:extLst>
              <a:ext uri="{FF2B5EF4-FFF2-40B4-BE49-F238E27FC236}">
                <a16:creationId xmlns:a16="http://schemas.microsoft.com/office/drawing/2014/main" id="{51E05946-8B61-15C3-0DEC-1A8A772CEEC1}"/>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A883A65-599C-DD35-2016-F4A309A9784A}"/>
              </a:ext>
            </a:extLst>
          </p:cNvPr>
          <p:cNvSpPr txBox="1"/>
          <p:nvPr/>
        </p:nvSpPr>
        <p:spPr>
          <a:xfrm>
            <a:off x="0" y="-10121"/>
            <a:ext cx="4642618" cy="1015663"/>
          </a:xfrm>
          <a:prstGeom prst="rect">
            <a:avLst/>
          </a:prstGeom>
          <a:noFill/>
        </p:spPr>
        <p:txBody>
          <a:bodyPr wrap="square" rtlCol="0">
            <a:spAutoFit/>
          </a:bodyPr>
          <a:lstStyle/>
          <a:p>
            <a:r>
              <a:rPr lang="en-US" sz="6000" b="1" dirty="0">
                <a:solidFill>
                  <a:schemeClr val="bg1">
                    <a:lumMod val="85000"/>
                  </a:schemeClr>
                </a:solidFill>
              </a:rPr>
              <a:t>1: Triage</a:t>
            </a:r>
          </a:p>
        </p:txBody>
      </p:sp>
    </p:spTree>
    <p:extLst>
      <p:ext uri="{BB962C8B-B14F-4D97-AF65-F5344CB8AC3E}">
        <p14:creationId xmlns:p14="http://schemas.microsoft.com/office/powerpoint/2010/main" val="418178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C596B1-0B27-42A9-8A95-A20B90F81263}"/>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11A72DB-FF49-3ADE-623B-14AC460B0296}"/>
              </a:ext>
            </a:extLst>
          </p:cNvPr>
          <p:cNvSpPr txBox="1"/>
          <p:nvPr/>
        </p:nvSpPr>
        <p:spPr>
          <a:xfrm>
            <a:off x="-1" y="-10121"/>
            <a:ext cx="10321047" cy="1015663"/>
          </a:xfrm>
          <a:prstGeom prst="rect">
            <a:avLst/>
          </a:prstGeom>
          <a:noFill/>
        </p:spPr>
        <p:txBody>
          <a:bodyPr wrap="square" rtlCol="0">
            <a:spAutoFit/>
          </a:bodyPr>
          <a:lstStyle/>
          <a:p>
            <a:r>
              <a:rPr lang="en-US" sz="6000" b="1" dirty="0">
                <a:solidFill>
                  <a:schemeClr val="bg1">
                    <a:lumMod val="85000"/>
                  </a:schemeClr>
                </a:solidFill>
              </a:rPr>
              <a:t>2: Establishing a team</a:t>
            </a:r>
          </a:p>
        </p:txBody>
      </p:sp>
      <p:pic>
        <p:nvPicPr>
          <p:cNvPr id="3" name="Graphic 2" descr="User with solid fill">
            <a:extLst>
              <a:ext uri="{FF2B5EF4-FFF2-40B4-BE49-F238E27FC236}">
                <a16:creationId xmlns:a16="http://schemas.microsoft.com/office/drawing/2014/main" id="{87E58646-0EFA-876D-2E7B-25FAB5826F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60522" y="4438242"/>
            <a:ext cx="1471323" cy="1471323"/>
          </a:xfrm>
          <a:prstGeom prst="rect">
            <a:avLst/>
          </a:prstGeom>
        </p:spPr>
      </p:pic>
      <p:pic>
        <p:nvPicPr>
          <p:cNvPr id="9" name="Graphic 8" descr="Research with solid fill">
            <a:extLst>
              <a:ext uri="{FF2B5EF4-FFF2-40B4-BE49-F238E27FC236}">
                <a16:creationId xmlns:a16="http://schemas.microsoft.com/office/drawing/2014/main" id="{6926C7B3-1AF2-0807-C9F4-E3280839E4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56817" y="3023349"/>
            <a:ext cx="2013939" cy="2013939"/>
          </a:xfrm>
          <a:prstGeom prst="rect">
            <a:avLst/>
          </a:prstGeom>
        </p:spPr>
      </p:pic>
      <p:pic>
        <p:nvPicPr>
          <p:cNvPr id="10" name="Graphic 9" descr="User with solid fill">
            <a:extLst>
              <a:ext uri="{FF2B5EF4-FFF2-40B4-BE49-F238E27FC236}">
                <a16:creationId xmlns:a16="http://schemas.microsoft.com/office/drawing/2014/main" id="{AE2DDBB7-90FD-CF5F-B1F9-5BC4620015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83938" y="2174233"/>
            <a:ext cx="1471323" cy="1471323"/>
          </a:xfrm>
          <a:prstGeom prst="rect">
            <a:avLst/>
          </a:prstGeom>
        </p:spPr>
      </p:pic>
      <p:pic>
        <p:nvPicPr>
          <p:cNvPr id="11" name="Graphic 10" descr="User with solid fill">
            <a:extLst>
              <a:ext uri="{FF2B5EF4-FFF2-40B4-BE49-F238E27FC236}">
                <a16:creationId xmlns:a16="http://schemas.microsoft.com/office/drawing/2014/main" id="{600FD6D2-4A18-F610-7D6A-BAD31DA44F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51285" y="2842066"/>
            <a:ext cx="1471323" cy="1471323"/>
          </a:xfrm>
          <a:prstGeom prst="rect">
            <a:avLst/>
          </a:prstGeom>
        </p:spPr>
      </p:pic>
      <p:pic>
        <p:nvPicPr>
          <p:cNvPr id="12" name="Graphic 11" descr="User with solid fill">
            <a:extLst>
              <a:ext uri="{FF2B5EF4-FFF2-40B4-BE49-F238E27FC236}">
                <a16:creationId xmlns:a16="http://schemas.microsoft.com/office/drawing/2014/main" id="{20D338B2-4C4E-6EF1-5A02-21325F6754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0338" y="1528502"/>
            <a:ext cx="1471323" cy="1471323"/>
          </a:xfrm>
          <a:prstGeom prst="rect">
            <a:avLst/>
          </a:prstGeom>
        </p:spPr>
      </p:pic>
      <p:pic>
        <p:nvPicPr>
          <p:cNvPr id="13" name="Graphic 12" descr="User with solid fill">
            <a:extLst>
              <a:ext uri="{FF2B5EF4-FFF2-40B4-BE49-F238E27FC236}">
                <a16:creationId xmlns:a16="http://schemas.microsoft.com/office/drawing/2014/main" id="{B99F68BD-9177-2206-424A-828E662D901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70756" y="4002103"/>
            <a:ext cx="1471323" cy="1471323"/>
          </a:xfrm>
          <a:prstGeom prst="rect">
            <a:avLst/>
          </a:prstGeom>
        </p:spPr>
      </p:pic>
    </p:spTree>
    <p:extLst>
      <p:ext uri="{BB962C8B-B14F-4D97-AF65-F5344CB8AC3E}">
        <p14:creationId xmlns:p14="http://schemas.microsoft.com/office/powerpoint/2010/main" val="3146002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C2F252-B88D-2713-D951-0B4603CE9441}"/>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D388C6-070D-AD02-54D7-7B5E071641DC}"/>
              </a:ext>
            </a:extLst>
          </p:cNvPr>
          <p:cNvSpPr txBox="1"/>
          <p:nvPr/>
        </p:nvSpPr>
        <p:spPr>
          <a:xfrm>
            <a:off x="-1" y="-10121"/>
            <a:ext cx="9805481" cy="1015663"/>
          </a:xfrm>
          <a:prstGeom prst="rect">
            <a:avLst/>
          </a:prstGeom>
          <a:noFill/>
        </p:spPr>
        <p:txBody>
          <a:bodyPr wrap="square" rtlCol="0">
            <a:spAutoFit/>
          </a:bodyPr>
          <a:lstStyle/>
          <a:p>
            <a:r>
              <a:rPr lang="en-US" sz="6000" b="1" dirty="0">
                <a:solidFill>
                  <a:schemeClr val="bg1">
                    <a:lumMod val="85000"/>
                  </a:schemeClr>
                </a:solidFill>
              </a:rPr>
              <a:t>3: Hazard profiling</a:t>
            </a:r>
          </a:p>
        </p:txBody>
      </p:sp>
      <p:sp>
        <p:nvSpPr>
          <p:cNvPr id="2" name="TextBox 1">
            <a:extLst>
              <a:ext uri="{FF2B5EF4-FFF2-40B4-BE49-F238E27FC236}">
                <a16:creationId xmlns:a16="http://schemas.microsoft.com/office/drawing/2014/main" id="{7DC01E39-1287-B87A-4648-115866CB9AAD}"/>
              </a:ext>
            </a:extLst>
          </p:cNvPr>
          <p:cNvSpPr txBox="1"/>
          <p:nvPr/>
        </p:nvSpPr>
        <p:spPr>
          <a:xfrm>
            <a:off x="817122" y="2687426"/>
            <a:ext cx="5490606" cy="2677656"/>
          </a:xfrm>
          <a:prstGeom prst="rect">
            <a:avLst/>
          </a:prstGeom>
          <a:noFill/>
        </p:spPr>
        <p:txBody>
          <a:bodyPr wrap="none" rtlCol="0">
            <a:spAutoFit/>
          </a:bodyPr>
          <a:lstStyle/>
          <a:p>
            <a:pPr marL="285750" indent="-285750">
              <a:buFont typeface="Arial" panose="020B0604020202020204" pitchFamily="34" charset="0"/>
              <a:buChar char="•"/>
            </a:pPr>
            <a:r>
              <a:rPr lang="en-US" sz="2400" dirty="0"/>
              <a:t>Classification of the causative agent</a:t>
            </a:r>
          </a:p>
          <a:p>
            <a:pPr marL="285750" indent="-285750">
              <a:buFont typeface="Arial" panose="020B0604020202020204" pitchFamily="34" charset="0"/>
              <a:buChar char="•"/>
            </a:pPr>
            <a:r>
              <a:rPr lang="en-US" sz="2400" dirty="0"/>
              <a:t>Persistence in the environment</a:t>
            </a:r>
          </a:p>
          <a:p>
            <a:pPr marL="285750" indent="-285750">
              <a:buFont typeface="Arial" panose="020B0604020202020204" pitchFamily="34" charset="0"/>
              <a:buChar char="•"/>
            </a:pPr>
            <a:r>
              <a:rPr lang="en-US" sz="2400" dirty="0"/>
              <a:t>Pathogenesis</a:t>
            </a:r>
          </a:p>
          <a:p>
            <a:pPr marL="285750" indent="-285750">
              <a:buFont typeface="Arial" panose="020B0604020202020204" pitchFamily="34" charset="0"/>
              <a:buChar char="•"/>
            </a:pPr>
            <a:r>
              <a:rPr lang="en-US" sz="2400" dirty="0"/>
              <a:t>Epidemiology</a:t>
            </a:r>
          </a:p>
          <a:p>
            <a:pPr marL="285750" indent="-285750">
              <a:buFont typeface="Arial" panose="020B0604020202020204" pitchFamily="34" charset="0"/>
              <a:buChar char="•"/>
            </a:pPr>
            <a:r>
              <a:rPr lang="en-US" sz="2400" dirty="0"/>
              <a:t>Diagnosis</a:t>
            </a:r>
          </a:p>
          <a:p>
            <a:pPr marL="285750" indent="-285750">
              <a:buFont typeface="Arial" panose="020B0604020202020204" pitchFamily="34" charset="0"/>
              <a:buChar char="•"/>
            </a:pPr>
            <a:r>
              <a:rPr lang="en-US" sz="2400" dirty="0"/>
              <a:t>Prevention and control</a:t>
            </a:r>
          </a:p>
          <a:p>
            <a:pPr marL="285750" indent="-285750">
              <a:buFont typeface="Arial" panose="020B0604020202020204" pitchFamily="34" charset="0"/>
              <a:buChar char="•"/>
            </a:pPr>
            <a:r>
              <a:rPr lang="en-US" sz="2400" dirty="0"/>
              <a:t>Impact</a:t>
            </a:r>
          </a:p>
        </p:txBody>
      </p:sp>
      <p:sp>
        <p:nvSpPr>
          <p:cNvPr id="3" name="TextBox 2">
            <a:extLst>
              <a:ext uri="{FF2B5EF4-FFF2-40B4-BE49-F238E27FC236}">
                <a16:creationId xmlns:a16="http://schemas.microsoft.com/office/drawing/2014/main" id="{8A9D2DD4-7B0C-CCED-FD0F-01FC5125A53B}"/>
              </a:ext>
            </a:extLst>
          </p:cNvPr>
          <p:cNvSpPr txBox="1"/>
          <p:nvPr/>
        </p:nvSpPr>
        <p:spPr>
          <a:xfrm>
            <a:off x="340468" y="1492918"/>
            <a:ext cx="11138171" cy="830997"/>
          </a:xfrm>
          <a:prstGeom prst="rect">
            <a:avLst/>
          </a:prstGeom>
          <a:noFill/>
        </p:spPr>
        <p:txBody>
          <a:bodyPr wrap="square" rtlCol="0">
            <a:spAutoFit/>
          </a:bodyPr>
          <a:lstStyle/>
          <a:p>
            <a:r>
              <a:rPr lang="en-US" sz="2400" dirty="0">
                <a:solidFill>
                  <a:schemeClr val="tx1">
                    <a:lumMod val="85000"/>
                    <a:lumOff val="15000"/>
                  </a:schemeClr>
                </a:solidFill>
              </a:rPr>
              <a:t>A description of the health event and its context, current state of knowledge and potential risk management options</a:t>
            </a:r>
          </a:p>
        </p:txBody>
      </p:sp>
    </p:spTree>
    <p:extLst>
      <p:ext uri="{BB962C8B-B14F-4D97-AF65-F5344CB8AC3E}">
        <p14:creationId xmlns:p14="http://schemas.microsoft.com/office/powerpoint/2010/main" val="358665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C2F252-B88D-2713-D951-0B4603CE9441}"/>
              </a:ext>
            </a:extLst>
          </p:cNvPr>
          <p:cNvSpPr/>
          <p:nvPr/>
        </p:nvSpPr>
        <p:spPr>
          <a:xfrm>
            <a:off x="0" y="-10122"/>
            <a:ext cx="121920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D388C6-070D-AD02-54D7-7B5E071641DC}"/>
              </a:ext>
            </a:extLst>
          </p:cNvPr>
          <p:cNvSpPr txBox="1"/>
          <p:nvPr/>
        </p:nvSpPr>
        <p:spPr>
          <a:xfrm>
            <a:off x="-1" y="-10121"/>
            <a:ext cx="12192000" cy="1015663"/>
          </a:xfrm>
          <a:prstGeom prst="rect">
            <a:avLst/>
          </a:prstGeom>
          <a:noFill/>
        </p:spPr>
        <p:txBody>
          <a:bodyPr wrap="square" rtlCol="0">
            <a:spAutoFit/>
          </a:bodyPr>
          <a:lstStyle/>
          <a:p>
            <a:r>
              <a:rPr lang="en-US" sz="6000" b="1" dirty="0">
                <a:solidFill>
                  <a:schemeClr val="bg1">
                    <a:lumMod val="85000"/>
                  </a:schemeClr>
                </a:solidFill>
              </a:rPr>
              <a:t>4: Formulation of questions</a:t>
            </a:r>
          </a:p>
        </p:txBody>
      </p:sp>
      <p:sp>
        <p:nvSpPr>
          <p:cNvPr id="4" name="TextBox 3">
            <a:extLst>
              <a:ext uri="{FF2B5EF4-FFF2-40B4-BE49-F238E27FC236}">
                <a16:creationId xmlns:a16="http://schemas.microsoft.com/office/drawing/2014/main" id="{3480FC66-437D-149C-FE9A-A6554C441636}"/>
              </a:ext>
            </a:extLst>
          </p:cNvPr>
          <p:cNvSpPr txBox="1"/>
          <p:nvPr/>
        </p:nvSpPr>
        <p:spPr>
          <a:xfrm>
            <a:off x="9354765" y="1663429"/>
            <a:ext cx="1048685" cy="523220"/>
          </a:xfrm>
          <a:prstGeom prst="rect">
            <a:avLst/>
          </a:prstGeom>
          <a:noFill/>
        </p:spPr>
        <p:txBody>
          <a:bodyPr wrap="none" rtlCol="0">
            <a:spAutoFit/>
          </a:bodyPr>
          <a:lstStyle/>
          <a:p>
            <a:r>
              <a:rPr lang="en-US" sz="2800" b="1" dirty="0">
                <a:solidFill>
                  <a:schemeClr val="accent2">
                    <a:lumMod val="50000"/>
                  </a:schemeClr>
                </a:solidFill>
              </a:rPr>
              <a:t>What</a:t>
            </a:r>
          </a:p>
        </p:txBody>
      </p:sp>
      <p:sp>
        <p:nvSpPr>
          <p:cNvPr id="8" name="TextBox 7">
            <a:extLst>
              <a:ext uri="{FF2B5EF4-FFF2-40B4-BE49-F238E27FC236}">
                <a16:creationId xmlns:a16="http://schemas.microsoft.com/office/drawing/2014/main" id="{11FF670D-2386-8948-F963-1C6D2A180F14}"/>
              </a:ext>
            </a:extLst>
          </p:cNvPr>
          <p:cNvSpPr txBox="1"/>
          <p:nvPr/>
        </p:nvSpPr>
        <p:spPr>
          <a:xfrm>
            <a:off x="9354765" y="2679517"/>
            <a:ext cx="1282723" cy="523220"/>
          </a:xfrm>
          <a:prstGeom prst="rect">
            <a:avLst/>
          </a:prstGeom>
          <a:noFill/>
        </p:spPr>
        <p:txBody>
          <a:bodyPr wrap="none" rtlCol="0">
            <a:spAutoFit/>
          </a:bodyPr>
          <a:lstStyle/>
          <a:p>
            <a:r>
              <a:rPr lang="en-US" sz="2800" b="1" dirty="0">
                <a:solidFill>
                  <a:schemeClr val="accent2">
                    <a:lumMod val="50000"/>
                  </a:schemeClr>
                </a:solidFill>
              </a:rPr>
              <a:t>Where</a:t>
            </a:r>
          </a:p>
        </p:txBody>
      </p:sp>
      <p:sp>
        <p:nvSpPr>
          <p:cNvPr id="9" name="TextBox 8">
            <a:extLst>
              <a:ext uri="{FF2B5EF4-FFF2-40B4-BE49-F238E27FC236}">
                <a16:creationId xmlns:a16="http://schemas.microsoft.com/office/drawing/2014/main" id="{55909B79-BD2A-C899-D97E-F08BC0D4A7C0}"/>
              </a:ext>
            </a:extLst>
          </p:cNvPr>
          <p:cNvSpPr txBox="1"/>
          <p:nvPr/>
        </p:nvSpPr>
        <p:spPr>
          <a:xfrm>
            <a:off x="9386486" y="3695605"/>
            <a:ext cx="1133644" cy="523220"/>
          </a:xfrm>
          <a:prstGeom prst="rect">
            <a:avLst/>
          </a:prstGeom>
          <a:noFill/>
        </p:spPr>
        <p:txBody>
          <a:bodyPr wrap="none" rtlCol="0">
            <a:spAutoFit/>
          </a:bodyPr>
          <a:lstStyle/>
          <a:p>
            <a:r>
              <a:rPr lang="en-US" sz="2800" b="1" dirty="0">
                <a:solidFill>
                  <a:schemeClr val="accent2">
                    <a:lumMod val="50000"/>
                  </a:schemeClr>
                </a:solidFill>
              </a:rPr>
              <a:t>When</a:t>
            </a:r>
          </a:p>
        </p:txBody>
      </p:sp>
      <p:sp>
        <p:nvSpPr>
          <p:cNvPr id="10" name="TextBox 9">
            <a:extLst>
              <a:ext uri="{FF2B5EF4-FFF2-40B4-BE49-F238E27FC236}">
                <a16:creationId xmlns:a16="http://schemas.microsoft.com/office/drawing/2014/main" id="{6E48428B-8621-2D92-9FC7-BDA682A586AB}"/>
              </a:ext>
            </a:extLst>
          </p:cNvPr>
          <p:cNvSpPr txBox="1"/>
          <p:nvPr/>
        </p:nvSpPr>
        <p:spPr>
          <a:xfrm>
            <a:off x="9538308" y="4711693"/>
            <a:ext cx="915635" cy="523220"/>
          </a:xfrm>
          <a:prstGeom prst="rect">
            <a:avLst/>
          </a:prstGeom>
          <a:noFill/>
        </p:spPr>
        <p:txBody>
          <a:bodyPr wrap="none" rtlCol="0">
            <a:spAutoFit/>
          </a:bodyPr>
          <a:lstStyle/>
          <a:p>
            <a:r>
              <a:rPr lang="en-US" sz="2800" b="1" dirty="0">
                <a:solidFill>
                  <a:schemeClr val="accent2">
                    <a:lumMod val="50000"/>
                  </a:schemeClr>
                </a:solidFill>
              </a:rPr>
              <a:t>How</a:t>
            </a:r>
          </a:p>
        </p:txBody>
      </p:sp>
      <p:pic>
        <p:nvPicPr>
          <p:cNvPr id="11" name="Picture 10">
            <a:extLst>
              <a:ext uri="{FF2B5EF4-FFF2-40B4-BE49-F238E27FC236}">
                <a16:creationId xmlns:a16="http://schemas.microsoft.com/office/drawing/2014/main" id="{AD26CA79-FF63-3F66-7810-9EF3D7F389F8}"/>
              </a:ext>
            </a:extLst>
          </p:cNvPr>
          <p:cNvPicPr>
            <a:picLocks noChangeAspect="1"/>
          </p:cNvPicPr>
          <p:nvPr/>
        </p:nvPicPr>
        <p:blipFill>
          <a:blip r:embed="rId3"/>
          <a:stretch>
            <a:fillRect/>
          </a:stretch>
        </p:blipFill>
        <p:spPr>
          <a:xfrm>
            <a:off x="341415" y="1118596"/>
            <a:ext cx="7824686" cy="5544766"/>
          </a:xfrm>
          <a:prstGeom prst="rect">
            <a:avLst/>
          </a:prstGeom>
        </p:spPr>
      </p:pic>
    </p:spTree>
    <p:extLst>
      <p:ext uri="{BB962C8B-B14F-4D97-AF65-F5344CB8AC3E}">
        <p14:creationId xmlns:p14="http://schemas.microsoft.com/office/powerpoint/2010/main" val="285186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Lst>
  </p:timing>
</p:sld>
</file>

<file path=ppt/theme/theme1.xml><?xml version="1.0" encoding="utf-8"?>
<a:theme xmlns:a="http://schemas.openxmlformats.org/drawingml/2006/main" name="Office Theme">
  <a:themeElements>
    <a:clrScheme name="Custom">
      <a:dk1>
        <a:srgbClr val="000000"/>
      </a:dk1>
      <a:lt1>
        <a:srgbClr val="FFFFFF"/>
      </a:lt1>
      <a:dk2>
        <a:srgbClr val="5E5E5E"/>
      </a:dk2>
      <a:lt2>
        <a:srgbClr val="DDDDDD"/>
      </a:lt2>
      <a:accent1>
        <a:srgbClr val="1F9442"/>
      </a:accent1>
      <a:accent2>
        <a:srgbClr val="C357B6"/>
      </a:accent2>
      <a:accent3>
        <a:srgbClr val="FB4B46"/>
      </a:accent3>
      <a:accent4>
        <a:srgbClr val="238480"/>
      </a:accent4>
      <a:accent5>
        <a:srgbClr val="A1A754"/>
      </a:accent5>
      <a:accent6>
        <a:srgbClr val="7E84D4"/>
      </a:accent6>
      <a:hlink>
        <a:srgbClr val="4D61F1"/>
      </a:hlink>
      <a:folHlink>
        <a:srgbClr val="B2B2B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5384</TotalTime>
  <Words>2250</Words>
  <Application>Microsoft Macintosh PowerPoint</Application>
  <PresentationFormat>Widescreen</PresentationFormat>
  <Paragraphs>282</Paragraphs>
  <Slides>27</Slides>
  <Notes>23</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Trebuchet MS</vt:lpstr>
      <vt:lpstr>Office Theme</vt:lpstr>
      <vt:lpstr>Rapid Risk Assessment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 Pablo Gomez Vazquez</dc:creator>
  <cp:lastModifiedBy>Jose Pablo Gomez Vazquez</cp:lastModifiedBy>
  <cp:revision>6</cp:revision>
  <dcterms:created xsi:type="dcterms:W3CDTF">2022-05-08T19:57:41Z</dcterms:created>
  <dcterms:modified xsi:type="dcterms:W3CDTF">2023-05-17T19:30:13Z</dcterms:modified>
</cp:coreProperties>
</file>